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05" r:id="rId3"/>
    <p:sldId id="266" r:id="rId4"/>
    <p:sldId id="267" r:id="rId5"/>
    <p:sldId id="259" r:id="rId6"/>
    <p:sldId id="260" r:id="rId7"/>
    <p:sldId id="261" r:id="rId8"/>
    <p:sldId id="262" r:id="rId9"/>
    <p:sldId id="263" r:id="rId10"/>
    <p:sldId id="264" r:id="rId11"/>
    <p:sldId id="285" r:id="rId12"/>
    <p:sldId id="268" r:id="rId13"/>
    <p:sldId id="269" r:id="rId14"/>
    <p:sldId id="270" r:id="rId15"/>
    <p:sldId id="286" r:id="rId16"/>
    <p:sldId id="288" r:id="rId17"/>
    <p:sldId id="272" r:id="rId18"/>
    <p:sldId id="273" r:id="rId19"/>
    <p:sldId id="275" r:id="rId20"/>
    <p:sldId id="276" r:id="rId21"/>
    <p:sldId id="289" r:id="rId22"/>
    <p:sldId id="277" r:id="rId23"/>
    <p:sldId id="278" r:id="rId24"/>
    <p:sldId id="279" r:id="rId25"/>
    <p:sldId id="280" r:id="rId26"/>
    <p:sldId id="281" r:id="rId27"/>
    <p:sldId id="282" r:id="rId28"/>
    <p:sldId id="307" r:id="rId29"/>
    <p:sldId id="283" r:id="rId30"/>
    <p:sldId id="290" r:id="rId31"/>
    <p:sldId id="291" r:id="rId32"/>
    <p:sldId id="292" r:id="rId33"/>
    <p:sldId id="293" r:id="rId34"/>
    <p:sldId id="294" r:id="rId35"/>
    <p:sldId id="295" r:id="rId36"/>
    <p:sldId id="303" r:id="rId37"/>
    <p:sldId id="304" r:id="rId38"/>
    <p:sldId id="296" r:id="rId39"/>
    <p:sldId id="297" r:id="rId40"/>
    <p:sldId id="298" r:id="rId41"/>
    <p:sldId id="299" r:id="rId42"/>
    <p:sldId id="300" r:id="rId43"/>
    <p:sldId id="302" r:id="rId44"/>
    <p:sldId id="306" r:id="rId45"/>
    <p:sldId id="258"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3" autoAdjust="0"/>
    <p:restoredTop sz="94694"/>
  </p:normalViewPr>
  <p:slideViewPr>
    <p:cSldViewPr snapToGrid="0" snapToObjects="1">
      <p:cViewPr varScale="1">
        <p:scale>
          <a:sx n="107" d="100"/>
          <a:sy n="107" d="100"/>
        </p:scale>
        <p:origin x="240"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3" d="100"/>
          <a:sy n="163" d="100"/>
        </p:scale>
        <p:origin x="457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84E1E-E540-AC43-BC13-F90D5530553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0F041BA6-039E-8F4D-B7F7-3C8E20B40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D038C9C-4B69-864E-9EEE-DFA43CC144D2}" type="datetimeFigureOut">
              <a:rPr lang="en-US" smtClean="0"/>
              <a:t>6/17/2025</a:t>
            </a:fld>
            <a:endParaRPr lang="en-US"/>
          </a:p>
        </p:txBody>
      </p:sp>
      <p:sp>
        <p:nvSpPr>
          <p:cNvPr id="4" name="Footer Placeholder 3">
            <a:extLst>
              <a:ext uri="{FF2B5EF4-FFF2-40B4-BE49-F238E27FC236}">
                <a16:creationId xmlns:a16="http://schemas.microsoft.com/office/drawing/2014/main" id="{DD469921-4617-FB4C-9847-172FF830234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350DCBB-D829-754E-9E76-36A9E36432E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E947A92-5E9C-F94E-8B11-4D34C67AD036}" type="slidenum">
              <a:rPr lang="en-US" smtClean="0"/>
              <a:t>‹#›</a:t>
            </a:fld>
            <a:endParaRPr lang="en-US"/>
          </a:p>
        </p:txBody>
      </p:sp>
    </p:spTree>
    <p:extLst>
      <p:ext uri="{BB962C8B-B14F-4D97-AF65-F5344CB8AC3E}">
        <p14:creationId xmlns:p14="http://schemas.microsoft.com/office/powerpoint/2010/main" val="1539221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D9A61E-B1D6-C34D-A321-B3E90F6DE630}" type="datetimeFigureOut">
              <a:rPr lang="en-US" smtClean="0"/>
              <a:t>6/17/2025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A3E603-0EE4-3042-9661-047EB577E4A2}" type="slidenum">
              <a:rPr lang="en-US" smtClean="0"/>
              <a:t>‹#›</a:t>
            </a:fld>
            <a:endParaRPr lang="en-US"/>
          </a:p>
        </p:txBody>
      </p:sp>
    </p:spTree>
    <p:extLst>
      <p:ext uri="{BB962C8B-B14F-4D97-AF65-F5344CB8AC3E}">
        <p14:creationId xmlns:p14="http://schemas.microsoft.com/office/powerpoint/2010/main" val="31039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a:t>
            </a:fld>
            <a:endParaRPr lang="en-US"/>
          </a:p>
        </p:txBody>
      </p:sp>
    </p:spTree>
    <p:extLst>
      <p:ext uri="{BB962C8B-B14F-4D97-AF65-F5344CB8AC3E}">
        <p14:creationId xmlns:p14="http://schemas.microsoft.com/office/powerpoint/2010/main" val="142077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11</a:t>
            </a:fld>
            <a:endParaRPr lang="en-US"/>
          </a:p>
        </p:txBody>
      </p:sp>
    </p:spTree>
    <p:extLst>
      <p:ext uri="{BB962C8B-B14F-4D97-AF65-F5344CB8AC3E}">
        <p14:creationId xmlns:p14="http://schemas.microsoft.com/office/powerpoint/2010/main" val="143902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12</a:t>
            </a:fld>
            <a:endParaRPr lang="en-US"/>
          </a:p>
        </p:txBody>
      </p:sp>
    </p:spTree>
    <p:extLst>
      <p:ext uri="{BB962C8B-B14F-4D97-AF65-F5344CB8AC3E}">
        <p14:creationId xmlns:p14="http://schemas.microsoft.com/office/powerpoint/2010/main" val="45829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13</a:t>
            </a:fld>
            <a:endParaRPr lang="en-US"/>
          </a:p>
        </p:txBody>
      </p:sp>
    </p:spTree>
    <p:extLst>
      <p:ext uri="{BB962C8B-B14F-4D97-AF65-F5344CB8AC3E}">
        <p14:creationId xmlns:p14="http://schemas.microsoft.com/office/powerpoint/2010/main" val="220966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14</a:t>
            </a:fld>
            <a:endParaRPr lang="en-US"/>
          </a:p>
        </p:txBody>
      </p:sp>
    </p:spTree>
    <p:extLst>
      <p:ext uri="{BB962C8B-B14F-4D97-AF65-F5344CB8AC3E}">
        <p14:creationId xmlns:p14="http://schemas.microsoft.com/office/powerpoint/2010/main" val="177920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17</a:t>
            </a:fld>
            <a:endParaRPr lang="en-US"/>
          </a:p>
        </p:txBody>
      </p:sp>
    </p:spTree>
    <p:extLst>
      <p:ext uri="{BB962C8B-B14F-4D97-AF65-F5344CB8AC3E}">
        <p14:creationId xmlns:p14="http://schemas.microsoft.com/office/powerpoint/2010/main" val="411231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18</a:t>
            </a:fld>
            <a:endParaRPr lang="en-US"/>
          </a:p>
        </p:txBody>
      </p:sp>
    </p:spTree>
    <p:extLst>
      <p:ext uri="{BB962C8B-B14F-4D97-AF65-F5344CB8AC3E}">
        <p14:creationId xmlns:p14="http://schemas.microsoft.com/office/powerpoint/2010/main" val="106753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19</a:t>
            </a:fld>
            <a:endParaRPr lang="en-US"/>
          </a:p>
        </p:txBody>
      </p:sp>
    </p:spTree>
    <p:extLst>
      <p:ext uri="{BB962C8B-B14F-4D97-AF65-F5344CB8AC3E}">
        <p14:creationId xmlns:p14="http://schemas.microsoft.com/office/powerpoint/2010/main" val="270811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20</a:t>
            </a:fld>
            <a:endParaRPr lang="en-US"/>
          </a:p>
        </p:txBody>
      </p:sp>
    </p:spTree>
    <p:extLst>
      <p:ext uri="{BB962C8B-B14F-4D97-AF65-F5344CB8AC3E}">
        <p14:creationId xmlns:p14="http://schemas.microsoft.com/office/powerpoint/2010/main" val="306509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21</a:t>
            </a:fld>
            <a:endParaRPr lang="en-US"/>
          </a:p>
        </p:txBody>
      </p:sp>
    </p:spTree>
    <p:extLst>
      <p:ext uri="{BB962C8B-B14F-4D97-AF65-F5344CB8AC3E}">
        <p14:creationId xmlns:p14="http://schemas.microsoft.com/office/powerpoint/2010/main" val="3767382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22</a:t>
            </a:fld>
            <a:endParaRPr lang="en-US"/>
          </a:p>
        </p:txBody>
      </p:sp>
    </p:spTree>
    <p:extLst>
      <p:ext uri="{BB962C8B-B14F-4D97-AF65-F5344CB8AC3E}">
        <p14:creationId xmlns:p14="http://schemas.microsoft.com/office/powerpoint/2010/main" val="40027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a:t>
            </a:fld>
            <a:endParaRPr lang="en-US"/>
          </a:p>
        </p:txBody>
      </p:sp>
    </p:spTree>
    <p:extLst>
      <p:ext uri="{BB962C8B-B14F-4D97-AF65-F5344CB8AC3E}">
        <p14:creationId xmlns:p14="http://schemas.microsoft.com/office/powerpoint/2010/main" val="167212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23</a:t>
            </a:fld>
            <a:endParaRPr lang="en-US"/>
          </a:p>
        </p:txBody>
      </p:sp>
    </p:spTree>
    <p:extLst>
      <p:ext uri="{BB962C8B-B14F-4D97-AF65-F5344CB8AC3E}">
        <p14:creationId xmlns:p14="http://schemas.microsoft.com/office/powerpoint/2010/main" val="3927719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24</a:t>
            </a:fld>
            <a:endParaRPr lang="en-US"/>
          </a:p>
        </p:txBody>
      </p:sp>
    </p:spTree>
    <p:extLst>
      <p:ext uri="{BB962C8B-B14F-4D97-AF65-F5344CB8AC3E}">
        <p14:creationId xmlns:p14="http://schemas.microsoft.com/office/powerpoint/2010/main" val="3639787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25</a:t>
            </a:fld>
            <a:endParaRPr lang="en-US"/>
          </a:p>
        </p:txBody>
      </p:sp>
    </p:spTree>
    <p:extLst>
      <p:ext uri="{BB962C8B-B14F-4D97-AF65-F5344CB8AC3E}">
        <p14:creationId xmlns:p14="http://schemas.microsoft.com/office/powerpoint/2010/main" val="327253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26</a:t>
            </a:fld>
            <a:endParaRPr lang="en-US"/>
          </a:p>
        </p:txBody>
      </p:sp>
    </p:spTree>
    <p:extLst>
      <p:ext uri="{BB962C8B-B14F-4D97-AF65-F5344CB8AC3E}">
        <p14:creationId xmlns:p14="http://schemas.microsoft.com/office/powerpoint/2010/main" val="1562063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27</a:t>
            </a:fld>
            <a:endParaRPr lang="en-US"/>
          </a:p>
        </p:txBody>
      </p:sp>
    </p:spTree>
    <p:extLst>
      <p:ext uri="{BB962C8B-B14F-4D97-AF65-F5344CB8AC3E}">
        <p14:creationId xmlns:p14="http://schemas.microsoft.com/office/powerpoint/2010/main" val="2699092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29</a:t>
            </a:fld>
            <a:endParaRPr lang="en-US"/>
          </a:p>
        </p:txBody>
      </p:sp>
    </p:spTree>
    <p:extLst>
      <p:ext uri="{BB962C8B-B14F-4D97-AF65-F5344CB8AC3E}">
        <p14:creationId xmlns:p14="http://schemas.microsoft.com/office/powerpoint/2010/main" val="467454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30</a:t>
            </a:fld>
            <a:endParaRPr lang="en-US"/>
          </a:p>
        </p:txBody>
      </p:sp>
    </p:spTree>
    <p:extLst>
      <p:ext uri="{BB962C8B-B14F-4D97-AF65-F5344CB8AC3E}">
        <p14:creationId xmlns:p14="http://schemas.microsoft.com/office/powerpoint/2010/main" val="252008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31</a:t>
            </a:fld>
            <a:endParaRPr lang="en-US"/>
          </a:p>
        </p:txBody>
      </p:sp>
    </p:spTree>
    <p:extLst>
      <p:ext uri="{BB962C8B-B14F-4D97-AF65-F5344CB8AC3E}">
        <p14:creationId xmlns:p14="http://schemas.microsoft.com/office/powerpoint/2010/main" val="4136607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32</a:t>
            </a:fld>
            <a:endParaRPr lang="en-US"/>
          </a:p>
        </p:txBody>
      </p:sp>
    </p:spTree>
    <p:extLst>
      <p:ext uri="{BB962C8B-B14F-4D97-AF65-F5344CB8AC3E}">
        <p14:creationId xmlns:p14="http://schemas.microsoft.com/office/powerpoint/2010/main" val="1815767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33</a:t>
            </a:fld>
            <a:endParaRPr lang="en-US"/>
          </a:p>
        </p:txBody>
      </p:sp>
    </p:spTree>
    <p:extLst>
      <p:ext uri="{BB962C8B-B14F-4D97-AF65-F5344CB8AC3E}">
        <p14:creationId xmlns:p14="http://schemas.microsoft.com/office/powerpoint/2010/main" val="70944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a:t>
            </a:fld>
            <a:endParaRPr lang="en-US"/>
          </a:p>
        </p:txBody>
      </p:sp>
    </p:spTree>
    <p:extLst>
      <p:ext uri="{BB962C8B-B14F-4D97-AF65-F5344CB8AC3E}">
        <p14:creationId xmlns:p14="http://schemas.microsoft.com/office/powerpoint/2010/main" val="3564119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34</a:t>
            </a:fld>
            <a:endParaRPr lang="en-US"/>
          </a:p>
        </p:txBody>
      </p:sp>
    </p:spTree>
    <p:extLst>
      <p:ext uri="{BB962C8B-B14F-4D97-AF65-F5344CB8AC3E}">
        <p14:creationId xmlns:p14="http://schemas.microsoft.com/office/powerpoint/2010/main" val="3016873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35</a:t>
            </a:fld>
            <a:endParaRPr lang="en-US"/>
          </a:p>
        </p:txBody>
      </p:sp>
    </p:spTree>
    <p:extLst>
      <p:ext uri="{BB962C8B-B14F-4D97-AF65-F5344CB8AC3E}">
        <p14:creationId xmlns:p14="http://schemas.microsoft.com/office/powerpoint/2010/main" val="884595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36</a:t>
            </a:fld>
            <a:endParaRPr lang="en-US"/>
          </a:p>
        </p:txBody>
      </p:sp>
    </p:spTree>
    <p:extLst>
      <p:ext uri="{BB962C8B-B14F-4D97-AF65-F5344CB8AC3E}">
        <p14:creationId xmlns:p14="http://schemas.microsoft.com/office/powerpoint/2010/main" val="4207495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37</a:t>
            </a:fld>
            <a:endParaRPr lang="en-US"/>
          </a:p>
        </p:txBody>
      </p:sp>
    </p:spTree>
    <p:extLst>
      <p:ext uri="{BB962C8B-B14F-4D97-AF65-F5344CB8AC3E}">
        <p14:creationId xmlns:p14="http://schemas.microsoft.com/office/powerpoint/2010/main" val="2550585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38</a:t>
            </a:fld>
            <a:endParaRPr lang="en-US"/>
          </a:p>
        </p:txBody>
      </p:sp>
    </p:spTree>
    <p:extLst>
      <p:ext uri="{BB962C8B-B14F-4D97-AF65-F5344CB8AC3E}">
        <p14:creationId xmlns:p14="http://schemas.microsoft.com/office/powerpoint/2010/main" val="24146020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39</a:t>
            </a:fld>
            <a:endParaRPr lang="en-US"/>
          </a:p>
        </p:txBody>
      </p:sp>
    </p:spTree>
    <p:extLst>
      <p:ext uri="{BB962C8B-B14F-4D97-AF65-F5344CB8AC3E}">
        <p14:creationId xmlns:p14="http://schemas.microsoft.com/office/powerpoint/2010/main" val="1109169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40</a:t>
            </a:fld>
            <a:endParaRPr lang="en-US"/>
          </a:p>
        </p:txBody>
      </p:sp>
    </p:spTree>
    <p:extLst>
      <p:ext uri="{BB962C8B-B14F-4D97-AF65-F5344CB8AC3E}">
        <p14:creationId xmlns:p14="http://schemas.microsoft.com/office/powerpoint/2010/main" val="2226165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41</a:t>
            </a:fld>
            <a:endParaRPr lang="en-US"/>
          </a:p>
        </p:txBody>
      </p:sp>
    </p:spTree>
    <p:extLst>
      <p:ext uri="{BB962C8B-B14F-4D97-AF65-F5344CB8AC3E}">
        <p14:creationId xmlns:p14="http://schemas.microsoft.com/office/powerpoint/2010/main" val="4206781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42</a:t>
            </a:fld>
            <a:endParaRPr lang="en-US"/>
          </a:p>
        </p:txBody>
      </p:sp>
    </p:spTree>
    <p:extLst>
      <p:ext uri="{BB962C8B-B14F-4D97-AF65-F5344CB8AC3E}">
        <p14:creationId xmlns:p14="http://schemas.microsoft.com/office/powerpoint/2010/main" val="17415077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43</a:t>
            </a:fld>
            <a:endParaRPr lang="en-US"/>
          </a:p>
        </p:txBody>
      </p:sp>
    </p:spTree>
    <p:extLst>
      <p:ext uri="{BB962C8B-B14F-4D97-AF65-F5344CB8AC3E}">
        <p14:creationId xmlns:p14="http://schemas.microsoft.com/office/powerpoint/2010/main" val="1780071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5</a:t>
            </a:fld>
            <a:endParaRPr lang="en-US"/>
          </a:p>
        </p:txBody>
      </p:sp>
    </p:spTree>
    <p:extLst>
      <p:ext uri="{BB962C8B-B14F-4D97-AF65-F5344CB8AC3E}">
        <p14:creationId xmlns:p14="http://schemas.microsoft.com/office/powerpoint/2010/main" val="406489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44</a:t>
            </a:fld>
            <a:endParaRPr lang="en-US"/>
          </a:p>
        </p:txBody>
      </p:sp>
    </p:spTree>
    <p:extLst>
      <p:ext uri="{BB962C8B-B14F-4D97-AF65-F5344CB8AC3E}">
        <p14:creationId xmlns:p14="http://schemas.microsoft.com/office/powerpoint/2010/main" val="3430355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6</a:t>
            </a:fld>
            <a:endParaRPr lang="en-US"/>
          </a:p>
        </p:txBody>
      </p:sp>
    </p:spTree>
    <p:extLst>
      <p:ext uri="{BB962C8B-B14F-4D97-AF65-F5344CB8AC3E}">
        <p14:creationId xmlns:p14="http://schemas.microsoft.com/office/powerpoint/2010/main" val="47297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7</a:t>
            </a:fld>
            <a:endParaRPr lang="en-US"/>
          </a:p>
        </p:txBody>
      </p:sp>
    </p:spTree>
    <p:extLst>
      <p:ext uri="{BB962C8B-B14F-4D97-AF65-F5344CB8AC3E}">
        <p14:creationId xmlns:p14="http://schemas.microsoft.com/office/powerpoint/2010/main" val="176700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8</a:t>
            </a:fld>
            <a:endParaRPr lang="en-US"/>
          </a:p>
        </p:txBody>
      </p:sp>
    </p:spTree>
    <p:extLst>
      <p:ext uri="{BB962C8B-B14F-4D97-AF65-F5344CB8AC3E}">
        <p14:creationId xmlns:p14="http://schemas.microsoft.com/office/powerpoint/2010/main" val="329801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9</a:t>
            </a:fld>
            <a:endParaRPr lang="en-US"/>
          </a:p>
        </p:txBody>
      </p:sp>
    </p:spTree>
    <p:extLst>
      <p:ext uri="{BB962C8B-B14F-4D97-AF65-F5344CB8AC3E}">
        <p14:creationId xmlns:p14="http://schemas.microsoft.com/office/powerpoint/2010/main" val="271289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3E603-0EE4-3042-9661-047EB577E4A2}" type="slidenum">
              <a:rPr lang="en-US" smtClean="0"/>
              <a:t>10</a:t>
            </a:fld>
            <a:endParaRPr lang="en-US"/>
          </a:p>
        </p:txBody>
      </p:sp>
    </p:spTree>
    <p:extLst>
      <p:ext uri="{BB962C8B-B14F-4D97-AF65-F5344CB8AC3E}">
        <p14:creationId xmlns:p14="http://schemas.microsoft.com/office/powerpoint/2010/main" val="316051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6703-D0F7-E745-A687-AC990D0C464C}"/>
              </a:ext>
            </a:extLst>
          </p:cNvPr>
          <p:cNvSpPr>
            <a:spLocks noGrp="1"/>
          </p:cNvSpPr>
          <p:nvPr>
            <p:ph type="ctrTitle" hasCustomPrompt="1"/>
          </p:nvPr>
        </p:nvSpPr>
        <p:spPr>
          <a:xfrm>
            <a:off x="1524000" y="734056"/>
            <a:ext cx="9144000" cy="2387600"/>
          </a:xfrm>
        </p:spPr>
        <p:txBody>
          <a:bodyPr anchor="b"/>
          <a:lstStyle>
            <a:lvl1pPr algn="ctr">
              <a:defRPr sz="6000">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1E6FFF2-58E4-794E-892D-6FF45321C2C0}"/>
              </a:ext>
            </a:extLst>
          </p:cNvPr>
          <p:cNvSpPr>
            <a:spLocks noGrp="1"/>
          </p:cNvSpPr>
          <p:nvPr>
            <p:ph type="subTitle" idx="1"/>
          </p:nvPr>
        </p:nvSpPr>
        <p:spPr>
          <a:xfrm>
            <a:off x="1524000" y="33139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1BA7C03E-EF71-2C40-9E45-BF08314EE5F1}"/>
              </a:ext>
            </a:extLst>
          </p:cNvPr>
          <p:cNvSpPr>
            <a:spLocks noGrp="1"/>
          </p:cNvSpPr>
          <p:nvPr>
            <p:ph type="sldNum" sz="quarter" idx="12"/>
          </p:nvPr>
        </p:nvSpPr>
        <p:spPr>
          <a:xfrm>
            <a:off x="838200" y="5991633"/>
            <a:ext cx="2587831" cy="365125"/>
          </a:xfrm>
        </p:spPr>
        <p:txBody>
          <a:bodyPr/>
          <a:lstStyle/>
          <a:p>
            <a:fld id="{B4E9AFF7-6653-6A4D-A979-64D2F5BECA26}" type="slidenum">
              <a:rPr lang="en-US" smtClean="0"/>
              <a:t>‹#›</a:t>
            </a:fld>
            <a:endParaRPr lang="en-US"/>
          </a:p>
        </p:txBody>
      </p:sp>
      <p:pic>
        <p:nvPicPr>
          <p:cNvPr id="9" name="Picture 8" descr="University of South Carolina logo.">
            <a:extLst>
              <a:ext uri="{FF2B5EF4-FFF2-40B4-BE49-F238E27FC236}">
                <a16:creationId xmlns:a16="http://schemas.microsoft.com/office/drawing/2014/main" id="{C81DC1BB-A980-8448-BB01-0788DE4349F9}"/>
              </a:ext>
            </a:extLst>
          </p:cNvPr>
          <p:cNvPicPr>
            <a:picLocks noChangeAspect="1"/>
          </p:cNvPicPr>
          <p:nvPr userDrawn="1"/>
        </p:nvPicPr>
        <p:blipFill>
          <a:blip r:embed="rId2"/>
          <a:stretch>
            <a:fillRect/>
          </a:stretch>
        </p:blipFill>
        <p:spPr>
          <a:xfrm>
            <a:off x="4509370" y="4429919"/>
            <a:ext cx="3173260" cy="2115507"/>
          </a:xfrm>
          <a:prstGeom prst="rect">
            <a:avLst/>
          </a:prstGeom>
        </p:spPr>
      </p:pic>
    </p:spTree>
    <p:extLst>
      <p:ext uri="{BB962C8B-B14F-4D97-AF65-F5344CB8AC3E}">
        <p14:creationId xmlns:p14="http://schemas.microsoft.com/office/powerpoint/2010/main" val="2957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hasCustomPrompt="1"/>
          </p:nvPr>
        </p:nvSpPr>
        <p:spPr>
          <a:xfrm>
            <a:off x="831850" y="1656521"/>
            <a:ext cx="10515600" cy="2187986"/>
          </a:xfrm>
        </p:spPr>
        <p:txBody>
          <a:bodyPr anchor="t"/>
          <a:lstStyle>
            <a:lvl1pPr algn="ctr">
              <a:defRPr sz="6000">
                <a:solidFill>
                  <a:schemeClr val="bg1"/>
                </a:solidFill>
              </a:defRPr>
            </a:lvl1pPr>
          </a:lstStyle>
          <a:p>
            <a:r>
              <a:rPr lang="en-US" dirty="0"/>
              <a:t>Conclusion</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hasCustomPrompt="1"/>
          </p:nvPr>
        </p:nvSpPr>
        <p:spPr>
          <a:xfrm>
            <a:off x="831850" y="4867949"/>
            <a:ext cx="5493794" cy="1500187"/>
          </a:xfrm>
        </p:spPr>
        <p:txBody>
          <a:bodyPr anchor="b"/>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a:p>
            <a:pPr lvl="0"/>
            <a:r>
              <a:rPr lang="en-US" dirty="0"/>
              <a:t>Title</a:t>
            </a:r>
          </a:p>
          <a:p>
            <a:pPr lvl="0"/>
            <a:r>
              <a:rPr lang="en-US" dirty="0"/>
              <a:t>Email</a:t>
            </a:r>
          </a:p>
        </p:txBody>
      </p:sp>
      <p:pic>
        <p:nvPicPr>
          <p:cNvPr id="12" name="Picture 11">
            <a:extLst>
              <a:ext uri="{FF2B5EF4-FFF2-40B4-BE49-F238E27FC236}">
                <a16:creationId xmlns:a16="http://schemas.microsoft.com/office/drawing/2014/main" id="{33EDFD73-0710-2244-860D-4BA6234A0E5E}"/>
              </a:ext>
            </a:extLst>
          </p:cNvPr>
          <p:cNvPicPr>
            <a:picLocks noChangeAspect="1"/>
          </p:cNvPicPr>
          <p:nvPr userDrawn="1"/>
        </p:nvPicPr>
        <p:blipFill>
          <a:blip r:embed="rId3"/>
          <a:srcRect/>
          <a:stretch/>
        </p:blipFill>
        <p:spPr>
          <a:xfrm>
            <a:off x="8726555" y="5790260"/>
            <a:ext cx="2892287" cy="577876"/>
          </a:xfrm>
          <a:prstGeom prst="rect">
            <a:avLst/>
          </a:prstGeom>
        </p:spPr>
      </p:pic>
    </p:spTree>
    <p:extLst>
      <p:ext uri="{BB962C8B-B14F-4D97-AF65-F5344CB8AC3E}">
        <p14:creationId xmlns:p14="http://schemas.microsoft.com/office/powerpoint/2010/main" val="371777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9ED37-4F17-3341-80DD-6302FD9C0346}"/>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456E732-1F86-874D-B35F-F0D15E08E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2C13372-CC48-6246-83C0-B536F3DC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CF31-8755-3E42-B89A-9D67D96D7102}"/>
              </a:ext>
            </a:extLst>
          </p:cNvPr>
          <p:cNvSpPr>
            <a:spLocks noGrp="1"/>
          </p:cNvSpPr>
          <p:nvPr>
            <p:ph type="sldNum" sz="quarter" idx="12"/>
          </p:nvPr>
        </p:nvSpPr>
        <p:spPr>
          <a:xfrm>
            <a:off x="838200" y="6004323"/>
            <a:ext cx="2635332"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067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E78-1993-A540-9F01-A28635FB4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1F37B-372F-0146-A20D-449355B25403}"/>
              </a:ext>
            </a:extLst>
          </p:cNvPr>
          <p:cNvSpPr>
            <a:spLocks noGrp="1"/>
          </p:cNvSpPr>
          <p:nvPr>
            <p:ph type="body" idx="1"/>
          </p:nvPr>
        </p:nvSpPr>
        <p:spPr>
          <a:xfrm>
            <a:off x="831850" y="4589463"/>
            <a:ext cx="10515600" cy="12017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7ADC64B-5CD5-7341-B6E0-9B4F677F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18467-A91D-B840-9781-A402C93E7E3A}"/>
              </a:ext>
            </a:extLst>
          </p:cNvPr>
          <p:cNvSpPr>
            <a:spLocks noGrp="1"/>
          </p:cNvSpPr>
          <p:nvPr>
            <p:ph type="sldNum" sz="quarter" idx="12"/>
          </p:nvPr>
        </p:nvSpPr>
        <p:spPr>
          <a:xfrm>
            <a:off x="838200" y="6004322"/>
            <a:ext cx="266502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388401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C8D6-6BCB-BD4B-B6E0-92A77800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C4099C-8353-F44E-8406-26AC07974CEE}"/>
              </a:ext>
            </a:extLst>
          </p:cNvPr>
          <p:cNvSpPr>
            <a:spLocks noGrp="1"/>
          </p:cNvSpPr>
          <p:nvPr>
            <p:ph sz="half" idx="1"/>
          </p:nvPr>
        </p:nvSpPr>
        <p:spPr>
          <a:xfrm>
            <a:off x="838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8CC49-08EF-8048-B6B2-BC247008F046}"/>
              </a:ext>
            </a:extLst>
          </p:cNvPr>
          <p:cNvSpPr>
            <a:spLocks noGrp="1"/>
          </p:cNvSpPr>
          <p:nvPr>
            <p:ph sz="half" idx="2"/>
          </p:nvPr>
        </p:nvSpPr>
        <p:spPr>
          <a:xfrm>
            <a:off x="6172200" y="1825625"/>
            <a:ext cx="5181600" cy="40437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2CCBEF1-4544-884E-86EB-537413909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7F880-2CCE-9044-8CE8-A7CF47CE5236}"/>
              </a:ext>
            </a:extLst>
          </p:cNvPr>
          <p:cNvSpPr>
            <a:spLocks noGrp="1"/>
          </p:cNvSpPr>
          <p:nvPr>
            <p:ph type="sldNum" sz="quarter" idx="12"/>
          </p:nvPr>
        </p:nvSpPr>
        <p:spPr>
          <a:xfrm>
            <a:off x="838200" y="6004323"/>
            <a:ext cx="2688771"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52453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CE802-B46A-204D-94D4-E50D913AEE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7812B-2A55-D049-A1C2-A4C973ACA5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58766B-6B24-3B45-B55F-3D85F881F93D}"/>
              </a:ext>
            </a:extLst>
          </p:cNvPr>
          <p:cNvSpPr>
            <a:spLocks noGrp="1"/>
          </p:cNvSpPr>
          <p:nvPr>
            <p:ph sz="half" idx="2"/>
          </p:nvPr>
        </p:nvSpPr>
        <p:spPr>
          <a:xfrm>
            <a:off x="839788" y="2505075"/>
            <a:ext cx="5157787"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7F728-2418-1540-9191-5FDFA36D85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948585-BFC1-9148-A0B5-07C83C2F21BA}"/>
              </a:ext>
            </a:extLst>
          </p:cNvPr>
          <p:cNvSpPr>
            <a:spLocks noGrp="1"/>
          </p:cNvSpPr>
          <p:nvPr>
            <p:ph sz="quarter" idx="4"/>
          </p:nvPr>
        </p:nvSpPr>
        <p:spPr>
          <a:xfrm>
            <a:off x="6172200" y="2505075"/>
            <a:ext cx="5183188" cy="33921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D1371BF-1A9F-5641-95DB-6C0FE67BBB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121846-D4EB-5949-B8F3-E40099164899}"/>
              </a:ext>
            </a:extLst>
          </p:cNvPr>
          <p:cNvSpPr>
            <a:spLocks noGrp="1"/>
          </p:cNvSpPr>
          <p:nvPr>
            <p:ph type="sldNum" sz="quarter" idx="12"/>
          </p:nvPr>
        </p:nvSpPr>
        <p:spPr>
          <a:xfrm>
            <a:off x="838200" y="6004323"/>
            <a:ext cx="268283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164583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59A27-C210-CF48-97F8-943B5EBAC6E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85EC86A-0D15-764F-AA81-41016E208E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33FAA-B5EA-C54D-A18B-17F16CA5F110}"/>
              </a:ext>
            </a:extLst>
          </p:cNvPr>
          <p:cNvSpPr>
            <a:spLocks noGrp="1"/>
          </p:cNvSpPr>
          <p:nvPr>
            <p:ph type="sldNum" sz="quarter" idx="12"/>
          </p:nvPr>
        </p:nvSpPr>
        <p:spPr>
          <a:xfrm>
            <a:off x="838200" y="6005974"/>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7122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BC8BA86-4F41-AF40-BBD9-45DCB3C336DD}"/>
              </a:ext>
            </a:extLst>
          </p:cNvPr>
          <p:cNvSpPr>
            <a:spLocks noGrp="1"/>
          </p:cNvSpPr>
          <p:nvPr>
            <p:ph type="title"/>
          </p:nvPr>
        </p:nvSpPr>
        <p:spPr>
          <a:xfrm>
            <a:off x="0" y="-1538831"/>
            <a:ext cx="10515600"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7AE991BC-E157-B340-860E-81A4EBD04B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6805CF-1707-5749-8109-20FA44953EE0}"/>
              </a:ext>
            </a:extLst>
          </p:cNvPr>
          <p:cNvSpPr>
            <a:spLocks noGrp="1"/>
          </p:cNvSpPr>
          <p:nvPr>
            <p:ph type="sldNum" sz="quarter" idx="12"/>
          </p:nvPr>
        </p:nvSpPr>
        <p:spPr>
          <a:xfrm>
            <a:off x="838200" y="6004322"/>
            <a:ext cx="2605644"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69474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54A1-6207-5141-AAB1-9A7630DA98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39F95B-0887-9F4F-BA1C-0B9CBE5AE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6515B1-8A32-AB43-82F2-51A60BC2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C3D973-68F9-5B46-A3D8-B7AF20B00E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A68CE-A588-FE4D-9C1E-5BE4A1A82F81}"/>
              </a:ext>
            </a:extLst>
          </p:cNvPr>
          <p:cNvSpPr>
            <a:spLocks noGrp="1"/>
          </p:cNvSpPr>
          <p:nvPr>
            <p:ph type="sldNum" sz="quarter" idx="12"/>
          </p:nvPr>
        </p:nvSpPr>
        <p:spPr>
          <a:xfrm>
            <a:off x="838200" y="6004323"/>
            <a:ext cx="2670958"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94833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185-7056-B946-8F27-7890BB2A3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0AF3B6-3151-9346-B00D-EBED7ED75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5EF208-3C62-3840-A816-A69F27E0BF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B0C1DD0-6624-6048-953E-41055A0D3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4C492C-9027-2B43-9637-56046A0631C2}"/>
              </a:ext>
            </a:extLst>
          </p:cNvPr>
          <p:cNvSpPr>
            <a:spLocks noGrp="1"/>
          </p:cNvSpPr>
          <p:nvPr>
            <p:ph type="sldNum" sz="quarter" idx="12"/>
          </p:nvPr>
        </p:nvSpPr>
        <p:spPr>
          <a:xfrm>
            <a:off x="838200" y="6004323"/>
            <a:ext cx="2676896" cy="365125"/>
          </a:xfrm>
        </p:spPr>
        <p:txBody>
          <a:bodyPr/>
          <a:lstStyle/>
          <a:p>
            <a:fld id="{B4E9AFF7-6653-6A4D-A979-64D2F5BECA26}" type="slidenum">
              <a:rPr lang="en-US" smtClean="0"/>
              <a:t>‹#›</a:t>
            </a:fld>
            <a:endParaRPr lang="en-US"/>
          </a:p>
        </p:txBody>
      </p:sp>
    </p:spTree>
    <p:extLst>
      <p:ext uri="{BB962C8B-B14F-4D97-AF65-F5344CB8AC3E}">
        <p14:creationId xmlns:p14="http://schemas.microsoft.com/office/powerpoint/2010/main" val="212840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BC199-4655-F541-83EE-721E1D0864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5445D78-BC86-6C4A-8173-07BC8BF4F06C}"/>
              </a:ext>
            </a:extLst>
          </p:cNvPr>
          <p:cNvSpPr>
            <a:spLocks noGrp="1"/>
          </p:cNvSpPr>
          <p:nvPr>
            <p:ph type="body" idx="1"/>
          </p:nvPr>
        </p:nvSpPr>
        <p:spPr>
          <a:xfrm>
            <a:off x="838200" y="1825625"/>
            <a:ext cx="10515600" cy="3992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989E362-4DC4-BA42-AD46-DCFCBF72CE19}"/>
              </a:ext>
            </a:extLst>
          </p:cNvPr>
          <p:cNvSpPr>
            <a:spLocks noGrp="1"/>
          </p:cNvSpPr>
          <p:nvPr>
            <p:ph type="ftr" sz="quarter" idx="3"/>
          </p:nvPr>
        </p:nvSpPr>
        <p:spPr>
          <a:xfrm>
            <a:off x="4038600" y="600432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5AB465-CD1B-7A41-8A74-7F4A07B23239}"/>
              </a:ext>
            </a:extLst>
          </p:cNvPr>
          <p:cNvSpPr>
            <a:spLocks noGrp="1"/>
          </p:cNvSpPr>
          <p:nvPr>
            <p:ph type="sldNum" sz="quarter" idx="4"/>
          </p:nvPr>
        </p:nvSpPr>
        <p:spPr>
          <a:xfrm>
            <a:off x="838200" y="600432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9AFF7-6653-6A4D-A979-64D2F5BECA26}" type="slidenum">
              <a:rPr lang="en-US" smtClean="0"/>
              <a:pPr/>
              <a:t>‹#›</a:t>
            </a:fld>
            <a:endParaRPr lang="en-US" dirty="0"/>
          </a:p>
        </p:txBody>
      </p:sp>
      <p:pic>
        <p:nvPicPr>
          <p:cNvPr id="12" name="Picture 11">
            <a:extLst>
              <a:ext uri="{FF2B5EF4-FFF2-40B4-BE49-F238E27FC236}">
                <a16:creationId xmlns:a16="http://schemas.microsoft.com/office/drawing/2014/main" id="{6A0032F1-0121-BE4C-B781-236291AD7975}"/>
              </a:ext>
            </a:extLst>
          </p:cNvPr>
          <p:cNvPicPr>
            <a:picLocks noChangeAspect="1"/>
          </p:cNvPicPr>
          <p:nvPr userDrawn="1"/>
        </p:nvPicPr>
        <p:blipFill>
          <a:blip r:embed="rId13"/>
          <a:srcRect t="4530" b="4530"/>
          <a:stretch/>
        </p:blipFill>
        <p:spPr>
          <a:xfrm>
            <a:off x="9022846" y="5946775"/>
            <a:ext cx="2695388" cy="487282"/>
          </a:xfrm>
          <a:prstGeom prst="rect">
            <a:avLst/>
          </a:prstGeom>
        </p:spPr>
      </p:pic>
    </p:spTree>
    <p:extLst>
      <p:ext uri="{BB962C8B-B14F-4D97-AF65-F5344CB8AC3E}">
        <p14:creationId xmlns:p14="http://schemas.microsoft.com/office/powerpoint/2010/main" val="2207130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cap="all" baseline="0">
          <a:solidFill>
            <a:schemeClr val="tx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c.edu/about/offices_and_divisions/communications/toolbox/resources/templates/research_posters/index.ph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c.edu/about/offices_and_divisions/communications/toolbox/visuals/colors/index.php"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c.edu/about/offices_and_divisions/communications/toolbox/visuals/colors/index.php"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F61-B891-3944-9E22-503B0C38A722}"/>
              </a:ext>
            </a:extLst>
          </p:cNvPr>
          <p:cNvSpPr>
            <a:spLocks noGrp="1"/>
          </p:cNvSpPr>
          <p:nvPr>
            <p:ph type="ctrTitle"/>
          </p:nvPr>
        </p:nvSpPr>
        <p:spPr/>
        <p:txBody>
          <a:bodyPr/>
          <a:lstStyle/>
          <a:p>
            <a:r>
              <a:rPr lang="en-US" dirty="0"/>
              <a:t>Creating your </a:t>
            </a:r>
            <a:br>
              <a:rPr lang="en-US" dirty="0"/>
            </a:br>
            <a:r>
              <a:rPr lang="en-US" dirty="0"/>
              <a:t>research poster</a:t>
            </a:r>
          </a:p>
        </p:txBody>
      </p:sp>
      <p:sp>
        <p:nvSpPr>
          <p:cNvPr id="3" name="Subtitle 2">
            <a:extLst>
              <a:ext uri="{FF2B5EF4-FFF2-40B4-BE49-F238E27FC236}">
                <a16:creationId xmlns:a16="http://schemas.microsoft.com/office/drawing/2014/main" id="{8B96A461-863C-424F-BAE7-45F2ACA74C3E}"/>
              </a:ext>
            </a:extLst>
          </p:cNvPr>
          <p:cNvSpPr>
            <a:spLocks noGrp="1"/>
          </p:cNvSpPr>
          <p:nvPr>
            <p:ph type="subTitle" idx="1"/>
          </p:nvPr>
        </p:nvSpPr>
        <p:spPr/>
        <p:txBody>
          <a:bodyPr/>
          <a:lstStyle/>
          <a:p>
            <a:r>
              <a:rPr lang="en-US" i="1" dirty="0"/>
              <a:t>How to create a poster and write an abstract</a:t>
            </a:r>
          </a:p>
          <a:p>
            <a:endParaRPr lang="en-US" dirty="0"/>
          </a:p>
          <a:p>
            <a:r>
              <a:rPr lang="en-US" dirty="0"/>
              <a:t>Dr. Lauren Clark, Director of Undergraduate Research</a:t>
            </a:r>
          </a:p>
        </p:txBody>
      </p:sp>
    </p:spTree>
    <p:extLst>
      <p:ext uri="{BB962C8B-B14F-4D97-AF65-F5344CB8AC3E}">
        <p14:creationId xmlns:p14="http://schemas.microsoft.com/office/powerpoint/2010/main" val="35870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Great posters are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b="1" dirty="0"/>
              <a:t>Readable</a:t>
            </a:r>
            <a:r>
              <a:rPr lang="en-US" dirty="0"/>
              <a:t> – clear language and correct grammar</a:t>
            </a:r>
          </a:p>
          <a:p>
            <a:r>
              <a:rPr lang="en-US" b="1" dirty="0"/>
              <a:t>Legible</a:t>
            </a:r>
            <a:r>
              <a:rPr lang="en-US" dirty="0"/>
              <a:t> – text is readable from 5 feet away</a:t>
            </a:r>
          </a:p>
          <a:p>
            <a:r>
              <a:rPr lang="en-US" b="1" dirty="0"/>
              <a:t>Well-organized</a:t>
            </a:r>
            <a:r>
              <a:rPr lang="en-US" dirty="0"/>
              <a:t> – information grouped logically and in a visually appealing way</a:t>
            </a:r>
          </a:p>
          <a:p>
            <a:r>
              <a:rPr lang="en-US" b="1" dirty="0"/>
              <a:t>Succinct</a:t>
            </a:r>
            <a:r>
              <a:rPr lang="en-US" dirty="0"/>
              <a:t> – you have 10 seconds to grab the attention of attendees!</a:t>
            </a:r>
          </a:p>
          <a:p>
            <a:endParaRPr lang="en-US" dirty="0"/>
          </a:p>
        </p:txBody>
      </p:sp>
    </p:spTree>
    <p:extLst>
      <p:ext uri="{BB962C8B-B14F-4D97-AF65-F5344CB8AC3E}">
        <p14:creationId xmlns:p14="http://schemas.microsoft.com/office/powerpoint/2010/main" val="83833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Content – what to include?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fontScale="70000" lnSpcReduction="20000"/>
          </a:bodyPr>
          <a:lstStyle/>
          <a:p>
            <a:pPr eaLnBrk="1" fontAlgn="auto" hangingPunct="1">
              <a:spcAft>
                <a:spcPts val="0"/>
              </a:spcAft>
              <a:buFont typeface="Arial" pitchFamily="34" charset="0"/>
              <a:buChar char="•"/>
              <a:defRPr/>
            </a:pPr>
            <a:r>
              <a:rPr lang="en-US" sz="3300" b="1" dirty="0">
                <a:solidFill>
                  <a:schemeClr val="tx1"/>
                </a:solidFill>
              </a:rPr>
              <a:t>Abstract</a:t>
            </a:r>
            <a:r>
              <a:rPr lang="en-US" sz="3300" dirty="0">
                <a:solidFill>
                  <a:schemeClr val="tx1"/>
                </a:solidFill>
              </a:rPr>
              <a:t> (ask your mentor if this should be included)</a:t>
            </a:r>
          </a:p>
          <a:p>
            <a:pPr eaLnBrk="1" fontAlgn="auto" hangingPunct="1">
              <a:spcAft>
                <a:spcPts val="0"/>
              </a:spcAft>
              <a:buFont typeface="Arial" pitchFamily="34" charset="0"/>
              <a:buChar char="•"/>
              <a:defRPr/>
            </a:pPr>
            <a:r>
              <a:rPr lang="en-US" sz="3300" b="1" dirty="0">
                <a:solidFill>
                  <a:schemeClr val="tx1"/>
                </a:solidFill>
              </a:rPr>
              <a:t>Introduction / Background </a:t>
            </a:r>
            <a:r>
              <a:rPr lang="en-US" sz="3300" dirty="0">
                <a:solidFill>
                  <a:schemeClr val="tx1"/>
                </a:solidFill>
              </a:rPr>
              <a:t>(what is the context for your work)</a:t>
            </a:r>
          </a:p>
          <a:p>
            <a:pPr eaLnBrk="1" fontAlgn="auto" hangingPunct="1">
              <a:spcAft>
                <a:spcPts val="0"/>
              </a:spcAft>
              <a:buFont typeface="Arial" pitchFamily="34" charset="0"/>
              <a:buChar char="•"/>
              <a:defRPr/>
            </a:pPr>
            <a:r>
              <a:rPr lang="en-US" sz="3300" b="1" dirty="0">
                <a:solidFill>
                  <a:schemeClr val="tx1"/>
                </a:solidFill>
              </a:rPr>
              <a:t>Hypothesis / Research Question </a:t>
            </a:r>
          </a:p>
          <a:p>
            <a:pPr eaLnBrk="1" fontAlgn="auto" hangingPunct="1">
              <a:spcAft>
                <a:spcPts val="0"/>
              </a:spcAft>
              <a:buFont typeface="Arial" pitchFamily="34" charset="0"/>
              <a:buChar char="•"/>
              <a:defRPr/>
            </a:pPr>
            <a:r>
              <a:rPr lang="en-US" sz="3300" b="1" dirty="0">
                <a:solidFill>
                  <a:schemeClr val="tx1"/>
                </a:solidFill>
              </a:rPr>
              <a:t>Methods</a:t>
            </a:r>
            <a:r>
              <a:rPr lang="en-US" sz="3300" dirty="0">
                <a:solidFill>
                  <a:schemeClr val="tx1"/>
                </a:solidFill>
              </a:rPr>
              <a:t> (What did you do)</a:t>
            </a:r>
          </a:p>
          <a:p>
            <a:pPr eaLnBrk="1" fontAlgn="auto" hangingPunct="1">
              <a:spcAft>
                <a:spcPts val="0"/>
              </a:spcAft>
              <a:buFont typeface="Arial" pitchFamily="34" charset="0"/>
              <a:buChar char="•"/>
              <a:defRPr/>
            </a:pPr>
            <a:r>
              <a:rPr lang="en-US" sz="3300" b="1" dirty="0">
                <a:solidFill>
                  <a:schemeClr val="tx1"/>
                </a:solidFill>
              </a:rPr>
              <a:t>Results</a:t>
            </a:r>
            <a:r>
              <a:rPr lang="en-US" sz="3300" dirty="0">
                <a:solidFill>
                  <a:schemeClr val="tx1"/>
                </a:solidFill>
              </a:rPr>
              <a:t> (What did you find)</a:t>
            </a:r>
          </a:p>
          <a:p>
            <a:pPr eaLnBrk="1" fontAlgn="auto" hangingPunct="1">
              <a:spcAft>
                <a:spcPts val="0"/>
              </a:spcAft>
              <a:buFont typeface="Arial" pitchFamily="34" charset="0"/>
              <a:buChar char="•"/>
              <a:defRPr/>
            </a:pPr>
            <a:r>
              <a:rPr lang="en-US" sz="3300" b="1" dirty="0">
                <a:solidFill>
                  <a:schemeClr val="tx1"/>
                </a:solidFill>
              </a:rPr>
              <a:t>Discussion</a:t>
            </a:r>
            <a:r>
              <a:rPr lang="en-US" sz="3300" dirty="0">
                <a:solidFill>
                  <a:schemeClr val="tx1"/>
                </a:solidFill>
              </a:rPr>
              <a:t> (what do your results mean – interpret the data)</a:t>
            </a:r>
          </a:p>
          <a:p>
            <a:pPr eaLnBrk="1" fontAlgn="auto" hangingPunct="1">
              <a:spcAft>
                <a:spcPts val="0"/>
              </a:spcAft>
              <a:buFont typeface="Arial" pitchFamily="34" charset="0"/>
              <a:buChar char="•"/>
              <a:defRPr/>
            </a:pPr>
            <a:r>
              <a:rPr lang="en-US" sz="3300" b="1" dirty="0">
                <a:solidFill>
                  <a:schemeClr val="tx1"/>
                </a:solidFill>
              </a:rPr>
              <a:t>Conclusions</a:t>
            </a:r>
            <a:r>
              <a:rPr lang="en-US" sz="3300" dirty="0">
                <a:solidFill>
                  <a:schemeClr val="tx1"/>
                </a:solidFill>
              </a:rPr>
              <a:t> (What you learned)</a:t>
            </a:r>
          </a:p>
          <a:p>
            <a:pPr eaLnBrk="1" fontAlgn="auto" hangingPunct="1">
              <a:spcAft>
                <a:spcPts val="0"/>
              </a:spcAft>
              <a:buFont typeface="Arial" pitchFamily="34" charset="0"/>
              <a:buChar char="•"/>
              <a:defRPr/>
            </a:pPr>
            <a:r>
              <a:rPr lang="en-US" sz="3300" b="1" dirty="0">
                <a:solidFill>
                  <a:schemeClr val="tx1"/>
                </a:solidFill>
              </a:rPr>
              <a:t>Future plans or next steps</a:t>
            </a:r>
          </a:p>
          <a:p>
            <a:pPr eaLnBrk="1" fontAlgn="auto" hangingPunct="1">
              <a:spcAft>
                <a:spcPts val="0"/>
              </a:spcAft>
              <a:buFont typeface="Arial" pitchFamily="34" charset="0"/>
              <a:buChar char="•"/>
              <a:defRPr/>
            </a:pPr>
            <a:r>
              <a:rPr lang="en-US" sz="3300" b="1" dirty="0">
                <a:solidFill>
                  <a:schemeClr val="tx1"/>
                </a:solidFill>
              </a:rPr>
              <a:t>References</a:t>
            </a:r>
            <a:r>
              <a:rPr lang="en-US" sz="3300" dirty="0">
                <a:solidFill>
                  <a:schemeClr val="tx1"/>
                </a:solidFill>
              </a:rPr>
              <a:t> (Works cited)</a:t>
            </a:r>
          </a:p>
          <a:p>
            <a:pPr eaLnBrk="1" fontAlgn="auto" hangingPunct="1">
              <a:spcAft>
                <a:spcPts val="0"/>
              </a:spcAft>
              <a:buFont typeface="Arial" pitchFamily="34" charset="0"/>
              <a:buChar char="•"/>
              <a:defRPr/>
            </a:pPr>
            <a:r>
              <a:rPr lang="en-US" sz="3300" b="1" dirty="0">
                <a:solidFill>
                  <a:schemeClr val="tx1"/>
                </a:solidFill>
              </a:rPr>
              <a:t>Acknowledgements </a:t>
            </a:r>
            <a:r>
              <a:rPr lang="en-US" sz="3300" dirty="0">
                <a:solidFill>
                  <a:schemeClr val="tx1"/>
                </a:solidFill>
              </a:rPr>
              <a:t>(funding source) </a:t>
            </a:r>
            <a:endParaRPr lang="en-US" sz="3300" dirty="0"/>
          </a:p>
          <a:p>
            <a:endParaRPr lang="en-US" dirty="0"/>
          </a:p>
        </p:txBody>
      </p:sp>
    </p:spTree>
    <p:extLst>
      <p:ext uri="{BB962C8B-B14F-4D97-AF65-F5344CB8AC3E}">
        <p14:creationId xmlns:p14="http://schemas.microsoft.com/office/powerpoint/2010/main" val="55360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Horizontal Layout</a:t>
            </a:r>
          </a:p>
        </p:txBody>
      </p:sp>
      <p:pic>
        <p:nvPicPr>
          <p:cNvPr id="5" name="Picture 4">
            <a:extLst>
              <a:ext uri="{FF2B5EF4-FFF2-40B4-BE49-F238E27FC236}">
                <a16:creationId xmlns:a16="http://schemas.microsoft.com/office/drawing/2014/main" id="{825CDEF9-A199-42BE-CED8-78E9D6414A5F}"/>
              </a:ext>
            </a:extLst>
          </p:cNvPr>
          <p:cNvPicPr>
            <a:picLocks noChangeAspect="1"/>
          </p:cNvPicPr>
          <p:nvPr/>
        </p:nvPicPr>
        <p:blipFill>
          <a:blip r:embed="rId3"/>
          <a:stretch>
            <a:fillRect/>
          </a:stretch>
        </p:blipFill>
        <p:spPr>
          <a:xfrm>
            <a:off x="1001544" y="1228165"/>
            <a:ext cx="8317170" cy="4643328"/>
          </a:xfrm>
          <a:prstGeom prst="rect">
            <a:avLst/>
          </a:prstGeom>
        </p:spPr>
      </p:pic>
    </p:spTree>
    <p:extLst>
      <p:ext uri="{BB962C8B-B14F-4D97-AF65-F5344CB8AC3E}">
        <p14:creationId xmlns:p14="http://schemas.microsoft.com/office/powerpoint/2010/main" val="398780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Vertical layout</a:t>
            </a:r>
          </a:p>
        </p:txBody>
      </p:sp>
      <p:pic>
        <p:nvPicPr>
          <p:cNvPr id="5" name="Picture 4">
            <a:extLst>
              <a:ext uri="{FF2B5EF4-FFF2-40B4-BE49-F238E27FC236}">
                <a16:creationId xmlns:a16="http://schemas.microsoft.com/office/drawing/2014/main" id="{D33F9764-D2B9-9EAD-B29F-9C66742A047B}"/>
              </a:ext>
            </a:extLst>
          </p:cNvPr>
          <p:cNvPicPr>
            <a:picLocks noChangeAspect="1"/>
          </p:cNvPicPr>
          <p:nvPr/>
        </p:nvPicPr>
        <p:blipFill>
          <a:blip r:embed="rId3"/>
          <a:stretch>
            <a:fillRect/>
          </a:stretch>
        </p:blipFill>
        <p:spPr>
          <a:xfrm>
            <a:off x="1729907" y="1398121"/>
            <a:ext cx="6717766" cy="5094754"/>
          </a:xfrm>
          <a:prstGeom prst="rect">
            <a:avLst/>
          </a:prstGeom>
        </p:spPr>
      </p:pic>
    </p:spTree>
    <p:extLst>
      <p:ext uri="{BB962C8B-B14F-4D97-AF65-F5344CB8AC3E}">
        <p14:creationId xmlns:p14="http://schemas.microsoft.com/office/powerpoint/2010/main" val="2278523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University poster templates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Available on USC Communications and Marketing website</a:t>
            </a:r>
          </a:p>
          <a:p>
            <a:r>
              <a:rPr lang="en-US" dirty="0"/>
              <a:t>Brand Toolbox</a:t>
            </a:r>
            <a:br>
              <a:rPr lang="en-US" dirty="0"/>
            </a:br>
            <a:r>
              <a:rPr lang="en-US" dirty="0"/>
              <a:t>-Resources</a:t>
            </a:r>
            <a:br>
              <a:rPr lang="en-US" dirty="0"/>
            </a:br>
            <a:r>
              <a:rPr lang="en-US" dirty="0"/>
              <a:t>-Templates</a:t>
            </a:r>
            <a:br>
              <a:rPr lang="en-US" dirty="0"/>
            </a:br>
            <a:r>
              <a:rPr lang="en-US" dirty="0"/>
              <a:t>-Research Posters</a:t>
            </a:r>
          </a:p>
          <a:p>
            <a:endParaRPr lang="en-US" dirty="0"/>
          </a:p>
          <a:p>
            <a:r>
              <a:rPr lang="en-US" dirty="0">
                <a:hlinkClick r:id="rId3"/>
              </a:rPr>
              <a:t>https://sc.edu/about/offices_and_divisions/communications/toolbox/resources/templates/research_posters/index.php</a:t>
            </a:r>
            <a:endParaRPr lang="en-US" dirty="0"/>
          </a:p>
          <a:p>
            <a:pPr marL="0" indent="0">
              <a:buNone/>
            </a:pPr>
            <a:endParaRPr lang="en-US" dirty="0"/>
          </a:p>
        </p:txBody>
      </p:sp>
    </p:spTree>
    <p:extLst>
      <p:ext uri="{BB962C8B-B14F-4D97-AF65-F5344CB8AC3E}">
        <p14:creationId xmlns:p14="http://schemas.microsoft.com/office/powerpoint/2010/main" val="2207172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B0DCF1-A0AF-3C43-A8C7-2CF0F70BD604}"/>
              </a:ext>
            </a:extLst>
          </p:cNvPr>
          <p:cNvSpPr>
            <a:spLocks noGrp="1"/>
          </p:cNvSpPr>
          <p:nvPr>
            <p:ph type="ctrTitle"/>
          </p:nvPr>
        </p:nvSpPr>
        <p:spPr>
          <a:xfrm>
            <a:off x="1539995" y="-686107"/>
            <a:ext cx="11371672" cy="387927"/>
          </a:xfrm>
        </p:spPr>
        <p:txBody>
          <a:bodyPr>
            <a:normAutofit fontScale="90000"/>
          </a:bodyPr>
          <a:lstStyle/>
          <a:p>
            <a:pPr algn="l"/>
            <a:r>
              <a:rPr lang="en-US" dirty="0"/>
              <a:t>Research Poster 3-Column Template</a:t>
            </a:r>
          </a:p>
        </p:txBody>
      </p:sp>
      <p:sp>
        <p:nvSpPr>
          <p:cNvPr id="4" name="TextBox 3">
            <a:extLst>
              <a:ext uri="{FF2B5EF4-FFF2-40B4-BE49-F238E27FC236}">
                <a16:creationId xmlns:a16="http://schemas.microsoft.com/office/drawing/2014/main" id="{93C257EE-FCD4-294D-AE06-F5633E1F25B6}"/>
              </a:ext>
            </a:extLst>
          </p:cNvPr>
          <p:cNvSpPr txBox="1"/>
          <p:nvPr/>
        </p:nvSpPr>
        <p:spPr>
          <a:xfrm>
            <a:off x="1746250" y="180474"/>
            <a:ext cx="8482259" cy="460895"/>
          </a:xfrm>
          <a:prstGeom prst="rect">
            <a:avLst/>
          </a:prstGeom>
          <a:noFill/>
        </p:spPr>
        <p:txBody>
          <a:bodyPr wrap="square" rtlCol="0">
            <a:spAutoFit/>
          </a:bodyPr>
          <a:lstStyle/>
          <a:p>
            <a:r>
              <a:rPr lang="en-US" sz="2395" b="1" dirty="0">
                <a:latin typeface="Arial" panose="020B0604020202020204" pitchFamily="34" charset="0"/>
                <a:cs typeface="Arial" panose="020B0604020202020204" pitchFamily="34" charset="0"/>
              </a:rPr>
              <a:t>Research Poster: Title of Presentation</a:t>
            </a:r>
          </a:p>
        </p:txBody>
      </p:sp>
      <p:sp>
        <p:nvSpPr>
          <p:cNvPr id="5" name="TextBox 4">
            <a:extLst>
              <a:ext uri="{FF2B5EF4-FFF2-40B4-BE49-F238E27FC236}">
                <a16:creationId xmlns:a16="http://schemas.microsoft.com/office/drawing/2014/main" id="{DBD19AEC-90D1-684D-8E09-0A535CA5A724}"/>
              </a:ext>
            </a:extLst>
          </p:cNvPr>
          <p:cNvSpPr txBox="1"/>
          <p:nvPr/>
        </p:nvSpPr>
        <p:spPr>
          <a:xfrm>
            <a:off x="1757952" y="622830"/>
            <a:ext cx="8482259" cy="348685"/>
          </a:xfrm>
          <a:prstGeom prst="rect">
            <a:avLst/>
          </a:prstGeom>
          <a:noFill/>
        </p:spPr>
        <p:txBody>
          <a:bodyPr wrap="square" rtlCol="0">
            <a:spAutoFit/>
          </a:bodyPr>
          <a:lstStyle/>
          <a:p>
            <a:r>
              <a:rPr lang="en-US" sz="1666" dirty="0">
                <a:latin typeface="Arial" panose="020B0604020202020204" pitchFamily="34" charset="0"/>
                <a:cs typeface="Arial" panose="020B0604020202020204" pitchFamily="34" charset="0"/>
              </a:rPr>
              <a:t>Authors and Co-authors</a:t>
            </a:r>
          </a:p>
        </p:txBody>
      </p:sp>
      <p:sp>
        <p:nvSpPr>
          <p:cNvPr id="20" name="TextBox 19">
            <a:extLst>
              <a:ext uri="{FF2B5EF4-FFF2-40B4-BE49-F238E27FC236}">
                <a16:creationId xmlns:a16="http://schemas.microsoft.com/office/drawing/2014/main" id="{62A8B05F-180E-F947-A226-9D05D72C2278}"/>
              </a:ext>
            </a:extLst>
          </p:cNvPr>
          <p:cNvSpPr txBox="1"/>
          <p:nvPr/>
        </p:nvSpPr>
        <p:spPr>
          <a:xfrm>
            <a:off x="1770115" y="890182"/>
            <a:ext cx="5935579" cy="220510"/>
          </a:xfrm>
          <a:prstGeom prst="rect">
            <a:avLst/>
          </a:prstGeom>
          <a:noFill/>
        </p:spPr>
        <p:txBody>
          <a:bodyPr wrap="square" rtlCol="0">
            <a:spAutoFit/>
          </a:bodyPr>
          <a:lstStyle/>
          <a:p>
            <a:r>
              <a:rPr lang="en-US" sz="833" dirty="0">
                <a:latin typeface="Arial" panose="020B0604020202020204" pitchFamily="34" charset="0"/>
                <a:cs typeface="Arial" panose="020B0604020202020204" pitchFamily="34" charset="0"/>
              </a:rPr>
              <a:t>University of South Carolina, affiliations for other authors</a:t>
            </a:r>
          </a:p>
        </p:txBody>
      </p:sp>
      <p:sp>
        <p:nvSpPr>
          <p:cNvPr id="38" name="TextBox 37">
            <a:extLst>
              <a:ext uri="{FF2B5EF4-FFF2-40B4-BE49-F238E27FC236}">
                <a16:creationId xmlns:a16="http://schemas.microsoft.com/office/drawing/2014/main" id="{C8027A9B-8130-D147-8CDB-AEE06639237B}"/>
              </a:ext>
              <a:ext uri="{C183D7F6-B498-43B3-948B-1728B52AA6E4}">
                <adec:decorative xmlns:adec="http://schemas.microsoft.com/office/drawing/2017/decorative" val="1"/>
              </a:ext>
            </a:extLst>
          </p:cNvPr>
          <p:cNvSpPr txBox="1"/>
          <p:nvPr/>
        </p:nvSpPr>
        <p:spPr>
          <a:xfrm>
            <a:off x="1772020" y="1291404"/>
            <a:ext cx="2760345" cy="160300"/>
          </a:xfrm>
          <a:prstGeom prst="rect">
            <a:avLst/>
          </a:prstGeom>
          <a:solidFill>
            <a:srgbClr val="74000B"/>
          </a:solidFill>
          <a:effectLst/>
        </p:spPr>
        <p:txBody>
          <a:bodyPr wrap="square" lIns="38100" rtlCol="0" anchor="ctr" anchorCtr="0">
            <a:noAutofit/>
          </a:bodyPr>
          <a:lstStyle/>
          <a:p>
            <a:r>
              <a:rPr lang="en-GB" sz="917" b="1" dirty="0">
                <a:solidFill>
                  <a:schemeClr val="bg1"/>
                </a:solidFill>
                <a:latin typeface="Arial" panose="020B0604020202020204" pitchFamily="34" charset="0"/>
                <a:cs typeface="Arial" panose="020B0604020202020204" pitchFamily="34" charset="0"/>
              </a:rPr>
              <a:t>How to Use this Template</a:t>
            </a:r>
          </a:p>
        </p:txBody>
      </p:sp>
      <p:sp>
        <p:nvSpPr>
          <p:cNvPr id="35" name="Rectangle 23">
            <a:extLst>
              <a:ext uri="{FF2B5EF4-FFF2-40B4-BE49-F238E27FC236}">
                <a16:creationId xmlns:a16="http://schemas.microsoft.com/office/drawing/2014/main" id="{782D9226-56D4-7B4B-985D-827FF8274DC4}"/>
              </a:ext>
            </a:extLst>
          </p:cNvPr>
          <p:cNvSpPr>
            <a:spLocks noChangeArrowheads="1"/>
          </p:cNvSpPr>
          <p:nvPr/>
        </p:nvSpPr>
        <p:spPr bwMode="auto">
          <a:xfrm>
            <a:off x="1770115" y="1563191"/>
            <a:ext cx="2762250" cy="846386"/>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Choose the template that best accommodates your communications objectives. There are three and four column templates.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Copy text box to other locations on poster as needed</a:t>
            </a:r>
          </a:p>
        </p:txBody>
      </p:sp>
      <p:sp>
        <p:nvSpPr>
          <p:cNvPr id="48" name="TextBox 47">
            <a:extLst>
              <a:ext uri="{FF2B5EF4-FFF2-40B4-BE49-F238E27FC236}">
                <a16:creationId xmlns:a16="http://schemas.microsoft.com/office/drawing/2014/main" id="{35631326-FC4F-9546-B4CB-A2231BE187AE}"/>
              </a:ext>
              <a:ext uri="{C183D7F6-B498-43B3-948B-1728B52AA6E4}">
                <adec:decorative xmlns:adec="http://schemas.microsoft.com/office/drawing/2017/decorative" val="1"/>
              </a:ext>
            </a:extLst>
          </p:cNvPr>
          <p:cNvSpPr txBox="1"/>
          <p:nvPr/>
        </p:nvSpPr>
        <p:spPr>
          <a:xfrm>
            <a:off x="1772020" y="2651644"/>
            <a:ext cx="2760345" cy="160300"/>
          </a:xfrm>
          <a:prstGeom prst="rect">
            <a:avLst/>
          </a:prstGeom>
          <a:solidFill>
            <a:srgbClr val="74000B"/>
          </a:solidFill>
          <a:effectLst/>
        </p:spPr>
        <p:txBody>
          <a:bodyPr wrap="square" lIns="38100" rtlCol="0" anchor="ctr" anchorCtr="0">
            <a:noAutofit/>
          </a:bodyPr>
          <a:lstStyle/>
          <a:p>
            <a:r>
              <a:rPr lang="en-GB" sz="917" b="1" dirty="0">
                <a:solidFill>
                  <a:schemeClr val="bg1"/>
                </a:solidFill>
                <a:latin typeface="Arial" panose="020B0604020202020204" pitchFamily="34" charset="0"/>
                <a:cs typeface="Arial" panose="020B0604020202020204" pitchFamily="34" charset="0"/>
              </a:rPr>
              <a:t>Highlighted box</a:t>
            </a:r>
          </a:p>
        </p:txBody>
      </p:sp>
      <p:sp>
        <p:nvSpPr>
          <p:cNvPr id="47" name="Rectangle 23">
            <a:extLst>
              <a:ext uri="{FF2B5EF4-FFF2-40B4-BE49-F238E27FC236}">
                <a16:creationId xmlns:a16="http://schemas.microsoft.com/office/drawing/2014/main" id="{EDFB32A1-8649-6543-8F04-549AE3FB85FD}"/>
              </a:ext>
              <a:ext uri="{C183D7F6-B498-43B3-948B-1728B52AA6E4}">
                <adec:decorative xmlns:adec="http://schemas.microsoft.com/office/drawing/2017/decorative" val="1"/>
              </a:ext>
            </a:extLst>
          </p:cNvPr>
          <p:cNvSpPr>
            <a:spLocks noChangeArrowheads="1"/>
          </p:cNvSpPr>
          <p:nvPr/>
        </p:nvSpPr>
        <p:spPr bwMode="auto">
          <a:xfrm>
            <a:off x="1770115" y="2811943"/>
            <a:ext cx="2762250" cy="1119871"/>
          </a:xfrm>
          <a:prstGeom prst="rect">
            <a:avLst/>
          </a:prstGeom>
          <a:solidFill>
            <a:schemeClr val="bg2"/>
          </a:solidFill>
          <a:ln w="57150" cmpd="thinThick">
            <a:noFill/>
            <a:miter lim="800000"/>
            <a:headEnd/>
            <a:tailEnd/>
          </a:ln>
          <a:effectLst/>
        </p:spPr>
        <p:txBody>
          <a:bodyPr wrap="square" lIns="76200" tIns="76200" rIns="76200" bIns="7620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This box can be used to highlight a particularly important element or conclusion.</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Use only one highlighted box per layout.</a:t>
            </a:r>
          </a:p>
        </p:txBody>
      </p:sp>
      <p:sp>
        <p:nvSpPr>
          <p:cNvPr id="40" name="TextBox 39">
            <a:extLst>
              <a:ext uri="{FF2B5EF4-FFF2-40B4-BE49-F238E27FC236}">
                <a16:creationId xmlns:a16="http://schemas.microsoft.com/office/drawing/2014/main" id="{47D89FB2-23CD-CA4F-A5FA-9E0C7C3BB443}"/>
              </a:ext>
              <a:ext uri="{C183D7F6-B498-43B3-948B-1728B52AA6E4}">
                <adec:decorative xmlns:adec="http://schemas.microsoft.com/office/drawing/2017/decorative" val="1"/>
              </a:ext>
            </a:extLst>
          </p:cNvPr>
          <p:cNvSpPr txBox="1"/>
          <p:nvPr/>
        </p:nvSpPr>
        <p:spPr>
          <a:xfrm>
            <a:off x="4734286" y="1291404"/>
            <a:ext cx="2760345" cy="160300"/>
          </a:xfrm>
          <a:prstGeom prst="rect">
            <a:avLst/>
          </a:prstGeom>
          <a:solidFill>
            <a:srgbClr val="74000B"/>
          </a:solidFill>
          <a:effectLst/>
        </p:spPr>
        <p:txBody>
          <a:bodyPr wrap="square" lIns="38100" rtlCol="0" anchor="ctr" anchorCtr="0">
            <a:noAutofit/>
          </a:bodyPr>
          <a:lstStyle/>
          <a:p>
            <a:r>
              <a:rPr lang="en-GB" sz="917" b="1" dirty="0">
                <a:solidFill>
                  <a:schemeClr val="bg1"/>
                </a:solidFill>
                <a:latin typeface="Arial" panose="020B0604020202020204" pitchFamily="34" charset="0"/>
                <a:cs typeface="Arial" panose="020B0604020202020204" pitchFamily="34" charset="0"/>
              </a:rPr>
              <a:t>Your Poster Content and Presentation</a:t>
            </a:r>
          </a:p>
        </p:txBody>
      </p:sp>
      <p:sp>
        <p:nvSpPr>
          <p:cNvPr id="37" name="Rectangle 23">
            <a:extLst>
              <a:ext uri="{FF2B5EF4-FFF2-40B4-BE49-F238E27FC236}">
                <a16:creationId xmlns:a16="http://schemas.microsoft.com/office/drawing/2014/main" id="{2E9E4177-217F-F643-AF46-9B49E24D3F6B}"/>
              </a:ext>
            </a:extLst>
          </p:cNvPr>
          <p:cNvSpPr>
            <a:spLocks noChangeArrowheads="1"/>
          </p:cNvSpPr>
          <p:nvPr/>
        </p:nvSpPr>
        <p:spPr bwMode="auto">
          <a:xfrm>
            <a:off x="4743622" y="1561986"/>
            <a:ext cx="2762250" cy="1654299"/>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Poster dimensions are 36” tall by 48” wide</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You can copy and paste from an existing presentation to the poster template or enter the information directly onto the template</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Try for an even balance on your posters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Use graphs and bar charts to represent data when possible</a:t>
            </a:r>
          </a:p>
          <a:p>
            <a:pPr marL="119043" indent="-119043">
              <a:buFont typeface="Arial" panose="020B0604020202020204" pitchFamily="34" charset="0"/>
              <a:buChar char="•"/>
            </a:pPr>
            <a:r>
              <a:rPr lang="en-US" altLang="en-US" sz="750" b="1" dirty="0">
                <a:latin typeface="Arial" panose="020B0604020202020204" pitchFamily="34" charset="0"/>
                <a:cs typeface="Arial" panose="020B0604020202020204" pitchFamily="34" charset="0"/>
              </a:rPr>
              <a:t>Accent Colors:  </a:t>
            </a:r>
            <a:r>
              <a:rPr lang="en-US" altLang="en-US" sz="750" dirty="0">
                <a:latin typeface="Arial" panose="020B0604020202020204" pitchFamily="34" charset="0"/>
                <a:cs typeface="Arial" panose="020B0604020202020204" pitchFamily="34" charset="0"/>
              </a:rPr>
              <a:t>When possible, use these secondary colors when you create your charts and graphs (</a:t>
            </a:r>
            <a:r>
              <a:rPr lang="en-US" altLang="en-US" sz="750" dirty="0">
                <a:latin typeface="Arial" panose="020B0604020202020204" pitchFamily="34" charset="0"/>
                <a:cs typeface="Arial" panose="020B0604020202020204" pitchFamily="34" charset="0"/>
                <a:hlinkClick r:id="rId2"/>
              </a:rPr>
              <a:t>Brand Toolbox</a:t>
            </a:r>
            <a:r>
              <a:rPr lang="en-US" altLang="en-US" sz="750" dirty="0">
                <a:latin typeface="Arial" panose="020B0604020202020204" pitchFamily="34" charset="0"/>
                <a:cs typeface="Arial" panose="020B0604020202020204" pitchFamily="34" charset="0"/>
              </a:rPr>
              <a:t>)</a:t>
            </a:r>
          </a:p>
        </p:txBody>
      </p:sp>
      <p:sp>
        <p:nvSpPr>
          <p:cNvPr id="41" name="Rectangle 40" descr="Tile with hex color CC2E40.">
            <a:extLst>
              <a:ext uri="{FF2B5EF4-FFF2-40B4-BE49-F238E27FC236}">
                <a16:creationId xmlns:a16="http://schemas.microsoft.com/office/drawing/2014/main" id="{05E4EAEA-E8E7-0844-AA7C-AE4551C7D10F}"/>
              </a:ext>
            </a:extLst>
          </p:cNvPr>
          <p:cNvSpPr/>
          <p:nvPr/>
        </p:nvSpPr>
        <p:spPr>
          <a:xfrm>
            <a:off x="4867668" y="2616922"/>
            <a:ext cx="195021" cy="195021"/>
          </a:xfrm>
          <a:prstGeom prst="rect">
            <a:avLst/>
          </a:prstGeom>
          <a:solidFill>
            <a:srgbClr val="CC2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42" name="Rectangle 41" descr="Tile with hex color 6378AC.">
            <a:extLst>
              <a:ext uri="{FF2B5EF4-FFF2-40B4-BE49-F238E27FC236}">
                <a16:creationId xmlns:a16="http://schemas.microsoft.com/office/drawing/2014/main" id="{7AA487B4-11D8-624A-9E20-DB5841F58FE4}"/>
              </a:ext>
            </a:extLst>
          </p:cNvPr>
          <p:cNvSpPr/>
          <p:nvPr/>
        </p:nvSpPr>
        <p:spPr>
          <a:xfrm>
            <a:off x="5205662" y="2616922"/>
            <a:ext cx="195021" cy="195021"/>
          </a:xfrm>
          <a:prstGeom prst="rect">
            <a:avLst/>
          </a:prstGeom>
          <a:solidFill>
            <a:srgbClr val="637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43" name="Rectangle 42" descr="Tile with hex color 1E3841.">
            <a:extLst>
              <a:ext uri="{FF2B5EF4-FFF2-40B4-BE49-F238E27FC236}">
                <a16:creationId xmlns:a16="http://schemas.microsoft.com/office/drawing/2014/main" id="{8AAECEED-1627-CC44-8486-20BB2E4580E9}"/>
              </a:ext>
            </a:extLst>
          </p:cNvPr>
          <p:cNvSpPr/>
          <p:nvPr/>
        </p:nvSpPr>
        <p:spPr>
          <a:xfrm>
            <a:off x="5543656" y="2616922"/>
            <a:ext cx="195021" cy="195021"/>
          </a:xfrm>
          <a:prstGeom prst="rect">
            <a:avLst/>
          </a:prstGeom>
          <a:solidFill>
            <a:srgbClr val="1E38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44" name="Rectangle 43" descr="Tile with hex color 868A05.">
            <a:extLst>
              <a:ext uri="{FF2B5EF4-FFF2-40B4-BE49-F238E27FC236}">
                <a16:creationId xmlns:a16="http://schemas.microsoft.com/office/drawing/2014/main" id="{3815AA84-FF9A-8E4C-B2D0-66C44770EBA1}"/>
              </a:ext>
            </a:extLst>
          </p:cNvPr>
          <p:cNvSpPr/>
          <p:nvPr/>
        </p:nvSpPr>
        <p:spPr>
          <a:xfrm>
            <a:off x="5881650" y="2616922"/>
            <a:ext cx="195021" cy="195021"/>
          </a:xfrm>
          <a:prstGeom prst="rect">
            <a:avLst/>
          </a:prstGeom>
          <a:solidFill>
            <a:srgbClr val="868A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45" name="Rectangle 44" descr="Tile with hex color CED318.">
            <a:extLst>
              <a:ext uri="{FF2B5EF4-FFF2-40B4-BE49-F238E27FC236}">
                <a16:creationId xmlns:a16="http://schemas.microsoft.com/office/drawing/2014/main" id="{482204AA-CB35-E447-AB17-7E2CDC2AE480}"/>
              </a:ext>
            </a:extLst>
          </p:cNvPr>
          <p:cNvSpPr/>
          <p:nvPr/>
        </p:nvSpPr>
        <p:spPr>
          <a:xfrm>
            <a:off x="6219643" y="2616922"/>
            <a:ext cx="195021" cy="195021"/>
          </a:xfrm>
          <a:prstGeom prst="rect">
            <a:avLst/>
          </a:prstGeom>
          <a:solidFill>
            <a:srgbClr val="CED3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46" name="Rectangle 45" descr="Tile with hex color FFF193.">
            <a:extLst>
              <a:ext uri="{FF2B5EF4-FFF2-40B4-BE49-F238E27FC236}">
                <a16:creationId xmlns:a16="http://schemas.microsoft.com/office/drawing/2014/main" id="{48E1A667-0B65-4E4F-B262-584582B8F4AB}"/>
              </a:ext>
            </a:extLst>
          </p:cNvPr>
          <p:cNvSpPr/>
          <p:nvPr/>
        </p:nvSpPr>
        <p:spPr>
          <a:xfrm>
            <a:off x="6549906" y="2616922"/>
            <a:ext cx="195021" cy="195021"/>
          </a:xfrm>
          <a:prstGeom prst="rect">
            <a:avLst/>
          </a:prstGeom>
          <a:solidFill>
            <a:srgbClr val="FFF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9" name="TextBox 38">
            <a:extLst>
              <a:ext uri="{FF2B5EF4-FFF2-40B4-BE49-F238E27FC236}">
                <a16:creationId xmlns:a16="http://schemas.microsoft.com/office/drawing/2014/main" id="{F39162E4-83BB-494A-9F67-328078AA0566}"/>
              </a:ext>
              <a:ext uri="{C183D7F6-B498-43B3-948B-1728B52AA6E4}">
                <adec:decorative xmlns:adec="http://schemas.microsoft.com/office/drawing/2017/decorative" val="1"/>
              </a:ext>
            </a:extLst>
          </p:cNvPr>
          <p:cNvSpPr txBox="1"/>
          <p:nvPr/>
        </p:nvSpPr>
        <p:spPr>
          <a:xfrm>
            <a:off x="7648844" y="1284382"/>
            <a:ext cx="2760345" cy="160300"/>
          </a:xfrm>
          <a:prstGeom prst="rect">
            <a:avLst/>
          </a:prstGeom>
          <a:solidFill>
            <a:srgbClr val="74000B"/>
          </a:solidFill>
          <a:effectLst/>
        </p:spPr>
        <p:txBody>
          <a:bodyPr wrap="square" lIns="38100" rtlCol="0" anchor="ctr" anchorCtr="0">
            <a:noAutofit/>
          </a:bodyPr>
          <a:lstStyle/>
          <a:p>
            <a:r>
              <a:rPr lang="en-GB" sz="917" b="1" dirty="0">
                <a:solidFill>
                  <a:schemeClr val="bg1"/>
                </a:solidFill>
                <a:latin typeface="Arial" panose="020B0604020202020204" pitchFamily="34" charset="0"/>
                <a:cs typeface="Arial" panose="020B0604020202020204" pitchFamily="34" charset="0"/>
              </a:rPr>
              <a:t>Type Size and Section Headers</a:t>
            </a:r>
          </a:p>
        </p:txBody>
      </p:sp>
      <p:sp>
        <p:nvSpPr>
          <p:cNvPr id="36" name="Rectangle 23">
            <a:extLst>
              <a:ext uri="{FF2B5EF4-FFF2-40B4-BE49-F238E27FC236}">
                <a16:creationId xmlns:a16="http://schemas.microsoft.com/office/drawing/2014/main" id="{706CD3A7-BA7F-AA4F-91F9-BB1C89930FB6}"/>
              </a:ext>
            </a:extLst>
          </p:cNvPr>
          <p:cNvSpPr>
            <a:spLocks noChangeArrowheads="1"/>
          </p:cNvSpPr>
          <p:nvPr/>
        </p:nvSpPr>
        <p:spPr bwMode="auto">
          <a:xfrm>
            <a:off x="7648844" y="1555807"/>
            <a:ext cx="2760345" cy="1308050"/>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Type text inside the text boxes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Increase and decrease your view sizes as needed to see all or individual sections of poster. </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Do not use a font smaller than 24 except than for captions under pictures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Make sure to keep your relevant text under the proper section headers</a:t>
            </a:r>
          </a:p>
        </p:txBody>
      </p:sp>
      <p:sp>
        <p:nvSpPr>
          <p:cNvPr id="2" name="Rectangle 1">
            <a:extLst>
              <a:ext uri="{FF2B5EF4-FFF2-40B4-BE49-F238E27FC236}">
                <a16:creationId xmlns:a16="http://schemas.microsoft.com/office/drawing/2014/main" id="{2484C412-BE7D-6F4A-8DD5-83391FE70B65}"/>
              </a:ext>
              <a:ext uri="{C183D7F6-B498-43B3-948B-1728B52AA6E4}">
                <adec:decorative xmlns:adec="http://schemas.microsoft.com/office/drawing/2017/decorative" val="1"/>
              </a:ext>
            </a:extLst>
          </p:cNvPr>
          <p:cNvSpPr/>
          <p:nvPr/>
        </p:nvSpPr>
        <p:spPr>
          <a:xfrm>
            <a:off x="1714500" y="6196263"/>
            <a:ext cx="8763000" cy="481263"/>
          </a:xfrm>
          <a:prstGeom prst="rect">
            <a:avLst/>
          </a:prstGeom>
          <a:solidFill>
            <a:srgbClr val="6D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pic>
        <p:nvPicPr>
          <p:cNvPr id="12" name="Picture 11">
            <a:extLst>
              <a:ext uri="{FF2B5EF4-FFF2-40B4-BE49-F238E27FC236}">
                <a16:creationId xmlns:a16="http://schemas.microsoft.com/office/drawing/2014/main" id="{FADCEAF8-DA6D-A55E-647A-B8A900D7ABC6}"/>
              </a:ext>
            </a:extLst>
          </p:cNvPr>
          <p:cNvPicPr>
            <a:picLocks noChangeAspect="1"/>
          </p:cNvPicPr>
          <p:nvPr/>
        </p:nvPicPr>
        <p:blipFill>
          <a:blip r:embed="rId3"/>
          <a:srcRect/>
          <a:stretch/>
        </p:blipFill>
        <p:spPr>
          <a:xfrm>
            <a:off x="8545569" y="6276295"/>
            <a:ext cx="1583312" cy="314755"/>
          </a:xfrm>
          <a:prstGeom prst="rect">
            <a:avLst/>
          </a:prstGeom>
        </p:spPr>
      </p:pic>
    </p:spTree>
    <p:extLst>
      <p:ext uri="{BB962C8B-B14F-4D97-AF65-F5344CB8AC3E}">
        <p14:creationId xmlns:p14="http://schemas.microsoft.com/office/powerpoint/2010/main" val="175314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F7968F-5585-7F48-9EAE-465E071DE773}"/>
              </a:ext>
            </a:extLst>
          </p:cNvPr>
          <p:cNvSpPr>
            <a:spLocks noGrp="1"/>
          </p:cNvSpPr>
          <p:nvPr>
            <p:ph type="ctrTitle"/>
          </p:nvPr>
        </p:nvSpPr>
        <p:spPr>
          <a:xfrm>
            <a:off x="1524000" y="-2231087"/>
            <a:ext cx="9144000" cy="1013548"/>
          </a:xfrm>
        </p:spPr>
        <p:txBody>
          <a:bodyPr/>
          <a:lstStyle/>
          <a:p>
            <a:r>
              <a:rPr lang="en-US" dirty="0"/>
              <a:t>Research Poster Template</a:t>
            </a:r>
          </a:p>
        </p:txBody>
      </p:sp>
      <p:sp>
        <p:nvSpPr>
          <p:cNvPr id="4" name="TextBox 3">
            <a:extLst>
              <a:ext uri="{FF2B5EF4-FFF2-40B4-BE49-F238E27FC236}">
                <a16:creationId xmlns:a16="http://schemas.microsoft.com/office/drawing/2014/main" id="{93C257EE-FCD4-294D-AE06-F5633E1F25B6}"/>
              </a:ext>
            </a:extLst>
          </p:cNvPr>
          <p:cNvSpPr txBox="1"/>
          <p:nvPr/>
        </p:nvSpPr>
        <p:spPr>
          <a:xfrm>
            <a:off x="1746250" y="180474"/>
            <a:ext cx="8482259" cy="460895"/>
          </a:xfrm>
          <a:prstGeom prst="rect">
            <a:avLst/>
          </a:prstGeom>
          <a:noFill/>
        </p:spPr>
        <p:txBody>
          <a:bodyPr wrap="square" rtlCol="0">
            <a:spAutoFit/>
          </a:bodyPr>
          <a:lstStyle/>
          <a:p>
            <a:r>
              <a:rPr lang="en-US" sz="2395" b="1" dirty="0">
                <a:latin typeface="Arial" panose="020B0604020202020204" pitchFamily="34" charset="0"/>
                <a:cs typeface="Arial" panose="020B0604020202020204" pitchFamily="34" charset="0"/>
              </a:rPr>
              <a:t>Research Poster: Title of Presentation</a:t>
            </a:r>
          </a:p>
        </p:txBody>
      </p:sp>
      <p:sp>
        <p:nvSpPr>
          <p:cNvPr id="5" name="TextBox 4">
            <a:extLst>
              <a:ext uri="{FF2B5EF4-FFF2-40B4-BE49-F238E27FC236}">
                <a16:creationId xmlns:a16="http://schemas.microsoft.com/office/drawing/2014/main" id="{DBD19AEC-90D1-684D-8E09-0A535CA5A724}"/>
              </a:ext>
            </a:extLst>
          </p:cNvPr>
          <p:cNvSpPr txBox="1"/>
          <p:nvPr/>
        </p:nvSpPr>
        <p:spPr>
          <a:xfrm>
            <a:off x="1757952" y="554794"/>
            <a:ext cx="8482259" cy="348685"/>
          </a:xfrm>
          <a:prstGeom prst="rect">
            <a:avLst/>
          </a:prstGeom>
          <a:noFill/>
        </p:spPr>
        <p:txBody>
          <a:bodyPr wrap="square" rtlCol="0">
            <a:spAutoFit/>
          </a:bodyPr>
          <a:lstStyle/>
          <a:p>
            <a:r>
              <a:rPr lang="en-US" sz="1666" dirty="0">
                <a:latin typeface="Arial" panose="020B0604020202020204" pitchFamily="34" charset="0"/>
                <a:cs typeface="Arial" panose="020B0604020202020204" pitchFamily="34" charset="0"/>
              </a:rPr>
              <a:t>Authors and Co-authors</a:t>
            </a:r>
          </a:p>
        </p:txBody>
      </p:sp>
      <p:sp>
        <p:nvSpPr>
          <p:cNvPr id="20" name="TextBox 19">
            <a:extLst>
              <a:ext uri="{FF2B5EF4-FFF2-40B4-BE49-F238E27FC236}">
                <a16:creationId xmlns:a16="http://schemas.microsoft.com/office/drawing/2014/main" id="{62A8B05F-180E-F947-A226-9D05D72C2278}"/>
              </a:ext>
            </a:extLst>
          </p:cNvPr>
          <p:cNvSpPr txBox="1"/>
          <p:nvPr/>
        </p:nvSpPr>
        <p:spPr>
          <a:xfrm>
            <a:off x="1770115" y="822147"/>
            <a:ext cx="5935579" cy="220510"/>
          </a:xfrm>
          <a:prstGeom prst="rect">
            <a:avLst/>
          </a:prstGeom>
          <a:noFill/>
        </p:spPr>
        <p:txBody>
          <a:bodyPr wrap="square" rtlCol="0">
            <a:spAutoFit/>
          </a:bodyPr>
          <a:lstStyle/>
          <a:p>
            <a:r>
              <a:rPr lang="en-US" sz="833" dirty="0">
                <a:latin typeface="Arial" panose="020B0604020202020204" pitchFamily="34" charset="0"/>
                <a:cs typeface="Arial" panose="020B0604020202020204" pitchFamily="34" charset="0"/>
              </a:rPr>
              <a:t>University of South Carolina, affiliations for other authors</a:t>
            </a:r>
          </a:p>
        </p:txBody>
      </p:sp>
      <p:sp>
        <p:nvSpPr>
          <p:cNvPr id="2" name="Rectangle 1">
            <a:extLst>
              <a:ext uri="{FF2B5EF4-FFF2-40B4-BE49-F238E27FC236}">
                <a16:creationId xmlns:a16="http://schemas.microsoft.com/office/drawing/2014/main" id="{2484C412-BE7D-6F4A-8DD5-83391FE70B65}"/>
              </a:ext>
              <a:ext uri="{C183D7F6-B498-43B3-948B-1728B52AA6E4}">
                <adec:decorative xmlns:adec="http://schemas.microsoft.com/office/drawing/2017/decorative" val="1"/>
              </a:ext>
            </a:extLst>
          </p:cNvPr>
          <p:cNvSpPr/>
          <p:nvPr/>
        </p:nvSpPr>
        <p:spPr>
          <a:xfrm>
            <a:off x="1714500" y="6196263"/>
            <a:ext cx="8763000" cy="481263"/>
          </a:xfrm>
          <a:prstGeom prst="rect">
            <a:avLst/>
          </a:prstGeom>
          <a:solidFill>
            <a:srgbClr val="6D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25" name="TextBox 24">
            <a:extLst>
              <a:ext uri="{FF2B5EF4-FFF2-40B4-BE49-F238E27FC236}">
                <a16:creationId xmlns:a16="http://schemas.microsoft.com/office/drawing/2014/main" id="{4168ACE8-81DD-974D-B0B2-032E3838A1FD}"/>
              </a:ext>
              <a:ext uri="{C183D7F6-B498-43B3-948B-1728B52AA6E4}">
                <adec:decorative xmlns:adec="http://schemas.microsoft.com/office/drawing/2017/decorative" val="1"/>
              </a:ext>
            </a:extLst>
          </p:cNvPr>
          <p:cNvSpPr txBox="1"/>
          <p:nvPr/>
        </p:nvSpPr>
        <p:spPr>
          <a:xfrm>
            <a:off x="1746250" y="1394720"/>
            <a:ext cx="1995406" cy="160300"/>
          </a:xfrm>
          <a:prstGeom prst="rect">
            <a:avLst/>
          </a:prstGeom>
          <a:solidFill>
            <a:srgbClr val="74000B"/>
          </a:solidFill>
          <a:effectLst/>
        </p:spPr>
        <p:txBody>
          <a:bodyPr wrap="square" lIns="38100" rtlCol="0" anchor="ctr" anchorCtr="0">
            <a:noAutofit/>
          </a:bodyPr>
          <a:lstStyle/>
          <a:p>
            <a:r>
              <a:rPr lang="en-GB" sz="833" b="1" dirty="0">
                <a:solidFill>
                  <a:schemeClr val="bg1"/>
                </a:solidFill>
                <a:latin typeface="Arial" panose="020B0604020202020204" pitchFamily="34" charset="0"/>
                <a:cs typeface="Arial" panose="020B0604020202020204" pitchFamily="34" charset="0"/>
              </a:rPr>
              <a:t>How to Use this Template</a:t>
            </a:r>
          </a:p>
        </p:txBody>
      </p:sp>
      <p:sp>
        <p:nvSpPr>
          <p:cNvPr id="22" name="Rectangle 23">
            <a:extLst>
              <a:ext uri="{FF2B5EF4-FFF2-40B4-BE49-F238E27FC236}">
                <a16:creationId xmlns:a16="http://schemas.microsoft.com/office/drawing/2014/main" id="{A3B958B7-AE60-B542-BBA8-EBD11EA85457}"/>
              </a:ext>
            </a:extLst>
          </p:cNvPr>
          <p:cNvSpPr>
            <a:spLocks noChangeArrowheads="1"/>
          </p:cNvSpPr>
          <p:nvPr/>
        </p:nvSpPr>
        <p:spPr bwMode="auto">
          <a:xfrm>
            <a:off x="1744345" y="1666507"/>
            <a:ext cx="1996784" cy="846386"/>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Choose the template that best accommodates your communications objectives. There are three and four column templates.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Copy text box to other locations on poster as needed</a:t>
            </a:r>
          </a:p>
        </p:txBody>
      </p:sp>
      <p:sp>
        <p:nvSpPr>
          <p:cNvPr id="27" name="TextBox 26">
            <a:extLst>
              <a:ext uri="{FF2B5EF4-FFF2-40B4-BE49-F238E27FC236}">
                <a16:creationId xmlns:a16="http://schemas.microsoft.com/office/drawing/2014/main" id="{21372335-4900-BB49-AA12-B7F45A593AC6}"/>
              </a:ext>
              <a:ext uri="{C183D7F6-B498-43B3-948B-1728B52AA6E4}">
                <adec:decorative xmlns:adec="http://schemas.microsoft.com/office/drawing/2017/decorative" val="1"/>
              </a:ext>
            </a:extLst>
          </p:cNvPr>
          <p:cNvSpPr txBox="1"/>
          <p:nvPr/>
        </p:nvSpPr>
        <p:spPr>
          <a:xfrm>
            <a:off x="3921125" y="1394720"/>
            <a:ext cx="1984173" cy="160300"/>
          </a:xfrm>
          <a:prstGeom prst="rect">
            <a:avLst/>
          </a:prstGeom>
          <a:solidFill>
            <a:srgbClr val="74000B"/>
          </a:solidFill>
          <a:effectLst/>
        </p:spPr>
        <p:txBody>
          <a:bodyPr wrap="square" lIns="38100" rtlCol="0" anchor="ctr" anchorCtr="0">
            <a:noAutofit/>
          </a:bodyPr>
          <a:lstStyle/>
          <a:p>
            <a:r>
              <a:rPr lang="en-GB" sz="833" b="1" dirty="0">
                <a:solidFill>
                  <a:schemeClr val="bg1"/>
                </a:solidFill>
                <a:latin typeface="Arial" panose="020B0604020202020204" pitchFamily="34" charset="0"/>
                <a:cs typeface="Arial" panose="020B0604020202020204" pitchFamily="34" charset="0"/>
              </a:rPr>
              <a:t>Your Poster Content and Presentation</a:t>
            </a:r>
          </a:p>
        </p:txBody>
      </p:sp>
      <p:sp>
        <p:nvSpPr>
          <p:cNvPr id="24" name="Rectangle 23">
            <a:extLst>
              <a:ext uri="{FF2B5EF4-FFF2-40B4-BE49-F238E27FC236}">
                <a16:creationId xmlns:a16="http://schemas.microsoft.com/office/drawing/2014/main" id="{A482E59B-C9CE-3841-9AB7-01B3770B8D08}"/>
              </a:ext>
            </a:extLst>
          </p:cNvPr>
          <p:cNvSpPr>
            <a:spLocks noChangeArrowheads="1"/>
          </p:cNvSpPr>
          <p:nvPr/>
        </p:nvSpPr>
        <p:spPr bwMode="auto">
          <a:xfrm>
            <a:off x="3930461" y="1665302"/>
            <a:ext cx="1985543" cy="1654299"/>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Poster dimensions are 36” tall by 48” wide</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You can copy and paste from an existing presentation to the poster template or enter the information directly onto the template</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Try for an even balance on your posters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Use graphs and bar charts to represent data when possible</a:t>
            </a:r>
          </a:p>
          <a:p>
            <a:pPr marL="119043" indent="-119043">
              <a:buFont typeface="Arial" panose="020B0604020202020204" pitchFamily="34" charset="0"/>
              <a:buChar char="•"/>
            </a:pPr>
            <a:r>
              <a:rPr lang="en-US" altLang="en-US" sz="750" b="1" dirty="0">
                <a:latin typeface="Arial" panose="020B0604020202020204" pitchFamily="34" charset="0"/>
                <a:cs typeface="Arial" panose="020B0604020202020204" pitchFamily="34" charset="0"/>
              </a:rPr>
              <a:t>Accent Colors:  </a:t>
            </a:r>
            <a:r>
              <a:rPr lang="en-US" altLang="en-US" sz="750" dirty="0">
                <a:latin typeface="Arial" panose="020B0604020202020204" pitchFamily="34" charset="0"/>
                <a:cs typeface="Arial" panose="020B0604020202020204" pitchFamily="34" charset="0"/>
              </a:rPr>
              <a:t>When possible, use these secondary colors when you create your charts and graphs (</a:t>
            </a:r>
            <a:r>
              <a:rPr lang="en-US" altLang="en-US" sz="750" dirty="0">
                <a:latin typeface="Arial" panose="020B0604020202020204" pitchFamily="34" charset="0"/>
                <a:cs typeface="Arial" panose="020B0604020202020204" pitchFamily="34" charset="0"/>
                <a:hlinkClick r:id="rId2"/>
              </a:rPr>
              <a:t>Brand Toolbox</a:t>
            </a:r>
            <a:r>
              <a:rPr lang="en-US" altLang="en-US" sz="750" dirty="0">
                <a:latin typeface="Arial" panose="020B0604020202020204" pitchFamily="34" charset="0"/>
                <a:cs typeface="Arial" panose="020B0604020202020204" pitchFamily="34" charset="0"/>
              </a:rPr>
              <a:t>)</a:t>
            </a:r>
          </a:p>
        </p:txBody>
      </p:sp>
      <p:sp>
        <p:nvSpPr>
          <p:cNvPr id="28" name="Rectangle 27" descr="Tile with hex color CC2E40.">
            <a:extLst>
              <a:ext uri="{FF2B5EF4-FFF2-40B4-BE49-F238E27FC236}">
                <a16:creationId xmlns:a16="http://schemas.microsoft.com/office/drawing/2014/main" id="{267F5B37-EDBD-AD40-AA1A-888C0CD8F34F}"/>
              </a:ext>
            </a:extLst>
          </p:cNvPr>
          <p:cNvSpPr/>
          <p:nvPr/>
        </p:nvSpPr>
        <p:spPr>
          <a:xfrm>
            <a:off x="3985220" y="3125553"/>
            <a:ext cx="195021" cy="195021"/>
          </a:xfrm>
          <a:prstGeom prst="rect">
            <a:avLst/>
          </a:prstGeom>
          <a:solidFill>
            <a:srgbClr val="CC2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29" name="Rectangle 28" descr="Tile with hex color 6378AC.">
            <a:extLst>
              <a:ext uri="{FF2B5EF4-FFF2-40B4-BE49-F238E27FC236}">
                <a16:creationId xmlns:a16="http://schemas.microsoft.com/office/drawing/2014/main" id="{DF2B7E44-6B27-6A40-8EFF-E0E5D98898ED}"/>
              </a:ext>
            </a:extLst>
          </p:cNvPr>
          <p:cNvSpPr/>
          <p:nvPr/>
        </p:nvSpPr>
        <p:spPr>
          <a:xfrm>
            <a:off x="4323214" y="3125553"/>
            <a:ext cx="195021" cy="195021"/>
          </a:xfrm>
          <a:prstGeom prst="rect">
            <a:avLst/>
          </a:prstGeom>
          <a:solidFill>
            <a:srgbClr val="637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a:p>
        </p:txBody>
      </p:sp>
      <p:sp>
        <p:nvSpPr>
          <p:cNvPr id="30" name="Rectangle 29" descr="Tile with hex color 1E3841.">
            <a:extLst>
              <a:ext uri="{FF2B5EF4-FFF2-40B4-BE49-F238E27FC236}">
                <a16:creationId xmlns:a16="http://schemas.microsoft.com/office/drawing/2014/main" id="{722F370F-8791-5B43-9561-5F0F9BCA1EB3}"/>
              </a:ext>
            </a:extLst>
          </p:cNvPr>
          <p:cNvSpPr/>
          <p:nvPr/>
        </p:nvSpPr>
        <p:spPr>
          <a:xfrm>
            <a:off x="4661208" y="3125553"/>
            <a:ext cx="195021" cy="195021"/>
          </a:xfrm>
          <a:prstGeom prst="rect">
            <a:avLst/>
          </a:prstGeom>
          <a:solidFill>
            <a:srgbClr val="1E38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1" name="Rectangle 30" descr="Tile with hex color 868A05.">
            <a:extLst>
              <a:ext uri="{FF2B5EF4-FFF2-40B4-BE49-F238E27FC236}">
                <a16:creationId xmlns:a16="http://schemas.microsoft.com/office/drawing/2014/main" id="{B40E6482-0EAE-DC42-A331-376AD996B15A}"/>
              </a:ext>
            </a:extLst>
          </p:cNvPr>
          <p:cNvSpPr/>
          <p:nvPr/>
        </p:nvSpPr>
        <p:spPr>
          <a:xfrm>
            <a:off x="4999202" y="3125553"/>
            <a:ext cx="195021" cy="195021"/>
          </a:xfrm>
          <a:prstGeom prst="rect">
            <a:avLst/>
          </a:prstGeom>
          <a:solidFill>
            <a:srgbClr val="868A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2" name="Rectangle 31" descr="Tile with hex color CED318.">
            <a:extLst>
              <a:ext uri="{FF2B5EF4-FFF2-40B4-BE49-F238E27FC236}">
                <a16:creationId xmlns:a16="http://schemas.microsoft.com/office/drawing/2014/main" id="{3F348B43-5DD4-7649-A1B8-B27C154702CB}"/>
              </a:ext>
            </a:extLst>
          </p:cNvPr>
          <p:cNvSpPr/>
          <p:nvPr/>
        </p:nvSpPr>
        <p:spPr>
          <a:xfrm>
            <a:off x="5337195" y="3125553"/>
            <a:ext cx="195021" cy="195021"/>
          </a:xfrm>
          <a:prstGeom prst="rect">
            <a:avLst/>
          </a:prstGeom>
          <a:solidFill>
            <a:srgbClr val="CED3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33" name="Rectangle 32" descr="Tile with hex color FFF193.">
            <a:extLst>
              <a:ext uri="{FF2B5EF4-FFF2-40B4-BE49-F238E27FC236}">
                <a16:creationId xmlns:a16="http://schemas.microsoft.com/office/drawing/2014/main" id="{A0838BA0-2ED4-9442-89E1-4727F0AF1478}"/>
              </a:ext>
            </a:extLst>
          </p:cNvPr>
          <p:cNvSpPr/>
          <p:nvPr/>
        </p:nvSpPr>
        <p:spPr>
          <a:xfrm>
            <a:off x="5667458" y="3125553"/>
            <a:ext cx="195021" cy="195021"/>
          </a:xfrm>
          <a:prstGeom prst="rect">
            <a:avLst/>
          </a:prstGeom>
          <a:solidFill>
            <a:srgbClr val="FFF1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 dirty="0"/>
          </a:p>
        </p:txBody>
      </p:sp>
      <p:sp>
        <p:nvSpPr>
          <p:cNvPr id="26" name="TextBox 25">
            <a:extLst>
              <a:ext uri="{FF2B5EF4-FFF2-40B4-BE49-F238E27FC236}">
                <a16:creationId xmlns:a16="http://schemas.microsoft.com/office/drawing/2014/main" id="{F39FB73A-137F-0A4F-8BA3-80A84FEAA692}"/>
              </a:ext>
              <a:ext uri="{C183D7F6-B498-43B3-948B-1728B52AA6E4}">
                <adec:decorative xmlns:adec="http://schemas.microsoft.com/office/drawing/2017/decorative" val="1"/>
              </a:ext>
            </a:extLst>
          </p:cNvPr>
          <p:cNvSpPr txBox="1"/>
          <p:nvPr/>
        </p:nvSpPr>
        <p:spPr>
          <a:xfrm>
            <a:off x="6146667" y="1387698"/>
            <a:ext cx="1993584" cy="160300"/>
          </a:xfrm>
          <a:prstGeom prst="rect">
            <a:avLst/>
          </a:prstGeom>
          <a:solidFill>
            <a:srgbClr val="74000B"/>
          </a:solidFill>
          <a:effectLst/>
        </p:spPr>
        <p:txBody>
          <a:bodyPr wrap="square" lIns="38100" rtlCol="0" anchor="ctr" anchorCtr="0">
            <a:noAutofit/>
          </a:bodyPr>
          <a:lstStyle/>
          <a:p>
            <a:r>
              <a:rPr lang="en-GB" sz="833" b="1" dirty="0">
                <a:solidFill>
                  <a:schemeClr val="bg1"/>
                </a:solidFill>
                <a:latin typeface="Arial" panose="020B0604020202020204" pitchFamily="34" charset="0"/>
                <a:cs typeface="Arial" panose="020B0604020202020204" pitchFamily="34" charset="0"/>
              </a:rPr>
              <a:t>Type Size and Section Headers</a:t>
            </a:r>
          </a:p>
        </p:txBody>
      </p:sp>
      <p:sp>
        <p:nvSpPr>
          <p:cNvPr id="23" name="Rectangle 23">
            <a:extLst>
              <a:ext uri="{FF2B5EF4-FFF2-40B4-BE49-F238E27FC236}">
                <a16:creationId xmlns:a16="http://schemas.microsoft.com/office/drawing/2014/main" id="{6787C92D-9A81-B24B-A812-B54BF728BED5}"/>
              </a:ext>
            </a:extLst>
          </p:cNvPr>
          <p:cNvSpPr>
            <a:spLocks noChangeArrowheads="1"/>
          </p:cNvSpPr>
          <p:nvPr/>
        </p:nvSpPr>
        <p:spPr bwMode="auto">
          <a:xfrm>
            <a:off x="6146667" y="1659123"/>
            <a:ext cx="1993584" cy="1308050"/>
          </a:xfrm>
          <a:prstGeom prst="rect">
            <a:avLst/>
          </a:prstGeom>
          <a:noFill/>
          <a:ln w="57150" cmpd="thinThick">
            <a:noFill/>
            <a:miter lim="800000"/>
            <a:headEnd/>
            <a:tailEnd/>
          </a:ln>
          <a:effectLst/>
        </p:spPr>
        <p:txBody>
          <a:bodyPr wrap="square" lIns="0" tIns="38100" rIns="0" bIns="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Type text inside the text boxes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Increase and decrease your view sizes as needed to see all or individual sections of poster. </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Do not use a font smaller than 24 except than for captions under pictures</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Make sure to keep your relevant text under the proper section headers</a:t>
            </a:r>
          </a:p>
        </p:txBody>
      </p:sp>
      <p:sp>
        <p:nvSpPr>
          <p:cNvPr id="35" name="TextBox 34">
            <a:extLst>
              <a:ext uri="{FF2B5EF4-FFF2-40B4-BE49-F238E27FC236}">
                <a16:creationId xmlns:a16="http://schemas.microsoft.com/office/drawing/2014/main" id="{C5622C45-CB5B-B242-9C5B-1EAECF281551}"/>
              </a:ext>
              <a:ext uri="{C183D7F6-B498-43B3-948B-1728B52AA6E4}">
                <adec:decorative xmlns:adec="http://schemas.microsoft.com/office/drawing/2017/decorative" val="1"/>
              </a:ext>
            </a:extLst>
          </p:cNvPr>
          <p:cNvSpPr txBox="1"/>
          <p:nvPr/>
        </p:nvSpPr>
        <p:spPr>
          <a:xfrm>
            <a:off x="8389836" y="1374556"/>
            <a:ext cx="1993583" cy="160300"/>
          </a:xfrm>
          <a:prstGeom prst="rect">
            <a:avLst/>
          </a:prstGeom>
          <a:solidFill>
            <a:srgbClr val="74000B"/>
          </a:solidFill>
          <a:effectLst/>
        </p:spPr>
        <p:txBody>
          <a:bodyPr wrap="square" lIns="38100" rtlCol="0" anchor="ctr" anchorCtr="0">
            <a:noAutofit/>
          </a:bodyPr>
          <a:lstStyle/>
          <a:p>
            <a:r>
              <a:rPr lang="en-GB" sz="833" b="1" dirty="0">
                <a:solidFill>
                  <a:schemeClr val="bg1"/>
                </a:solidFill>
                <a:latin typeface="Arial" panose="020B0604020202020204" pitchFamily="34" charset="0"/>
                <a:cs typeface="Arial" panose="020B0604020202020204" pitchFamily="34" charset="0"/>
              </a:rPr>
              <a:t>Highlighted box</a:t>
            </a:r>
          </a:p>
        </p:txBody>
      </p:sp>
      <p:sp>
        <p:nvSpPr>
          <p:cNvPr id="34" name="Rectangle 23" descr="A gray box with hex color fill E7E6E6, a bulleted list with black text, and a heading row with white text and a garnet background.">
            <a:extLst>
              <a:ext uri="{FF2B5EF4-FFF2-40B4-BE49-F238E27FC236}">
                <a16:creationId xmlns:a16="http://schemas.microsoft.com/office/drawing/2014/main" id="{8555D958-BFAF-7440-AF45-EE189A6CD369}"/>
              </a:ext>
            </a:extLst>
          </p:cNvPr>
          <p:cNvSpPr>
            <a:spLocks noChangeArrowheads="1"/>
          </p:cNvSpPr>
          <p:nvPr/>
        </p:nvSpPr>
        <p:spPr bwMode="auto">
          <a:xfrm>
            <a:off x="8387931" y="1534856"/>
            <a:ext cx="1994959" cy="1119871"/>
          </a:xfrm>
          <a:prstGeom prst="rect">
            <a:avLst/>
          </a:prstGeom>
          <a:solidFill>
            <a:srgbClr val="E7E6E6"/>
          </a:solidFill>
          <a:ln w="57150" cmpd="thinThick">
            <a:noFill/>
            <a:miter lim="800000"/>
            <a:headEnd/>
            <a:tailEnd/>
          </a:ln>
          <a:effectLst/>
        </p:spPr>
        <p:txBody>
          <a:bodyPr wrap="square" lIns="76200" tIns="76200" rIns="76200" bIns="76200">
            <a:noAutofit/>
          </a:bodyPr>
          <a:lstStyle/>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This box can be used to highlight a particularly important element or conclusion.</a:t>
            </a:r>
          </a:p>
          <a:p>
            <a:pPr marL="119043" indent="-119043">
              <a:buFont typeface="Arial" panose="020B0604020202020204" pitchFamily="34" charset="0"/>
              <a:buChar char="•"/>
            </a:pPr>
            <a:r>
              <a:rPr lang="en-US" altLang="en-US" sz="750" dirty="0">
                <a:latin typeface="Arial" panose="020B0604020202020204" pitchFamily="34" charset="0"/>
                <a:cs typeface="Arial" panose="020B0604020202020204" pitchFamily="34" charset="0"/>
              </a:rPr>
              <a:t>Use only one highlighted box per layout.</a:t>
            </a:r>
          </a:p>
        </p:txBody>
      </p:sp>
      <p:pic>
        <p:nvPicPr>
          <p:cNvPr id="3" name="Picture 2">
            <a:extLst>
              <a:ext uri="{FF2B5EF4-FFF2-40B4-BE49-F238E27FC236}">
                <a16:creationId xmlns:a16="http://schemas.microsoft.com/office/drawing/2014/main" id="{2F73D38B-C0C0-E445-91CA-20A96BB8E412}"/>
              </a:ext>
            </a:extLst>
          </p:cNvPr>
          <p:cNvPicPr>
            <a:picLocks noChangeAspect="1"/>
          </p:cNvPicPr>
          <p:nvPr/>
        </p:nvPicPr>
        <p:blipFill>
          <a:blip r:embed="rId3"/>
          <a:srcRect/>
          <a:stretch/>
        </p:blipFill>
        <p:spPr>
          <a:xfrm>
            <a:off x="8545569" y="6276295"/>
            <a:ext cx="1583312" cy="314755"/>
          </a:xfrm>
          <a:prstGeom prst="rect">
            <a:avLst/>
          </a:prstGeom>
        </p:spPr>
      </p:pic>
    </p:spTree>
    <p:extLst>
      <p:ext uri="{BB962C8B-B14F-4D97-AF65-F5344CB8AC3E}">
        <p14:creationId xmlns:p14="http://schemas.microsoft.com/office/powerpoint/2010/main" val="115934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You can get started now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Look around at examples of posters (hallways, labs, etc.)</a:t>
            </a:r>
          </a:p>
          <a:p>
            <a:r>
              <a:rPr lang="en-US" dirty="0"/>
              <a:t>Ask if your research program or group uses a specific template</a:t>
            </a:r>
          </a:p>
          <a:p>
            <a:r>
              <a:rPr lang="en-US" dirty="0"/>
              <a:t>Once you have a template, start filling in background information, methods, etc. </a:t>
            </a:r>
          </a:p>
          <a:p>
            <a:r>
              <a:rPr lang="en-US" dirty="0"/>
              <a:t>Work on the poster as you go through the project, rather than starting it during the last week</a:t>
            </a:r>
          </a:p>
          <a:p>
            <a:endParaRPr lang="en-US" dirty="0"/>
          </a:p>
          <a:p>
            <a:pPr marL="0" indent="0">
              <a:buNone/>
            </a:pPr>
            <a:endParaRPr lang="en-US" dirty="0"/>
          </a:p>
        </p:txBody>
      </p:sp>
    </p:spTree>
    <p:extLst>
      <p:ext uri="{BB962C8B-B14F-4D97-AF65-F5344CB8AC3E}">
        <p14:creationId xmlns:p14="http://schemas.microsoft.com/office/powerpoint/2010/main" val="960957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a:xfrm>
            <a:off x="654424" y="365125"/>
            <a:ext cx="10699376" cy="1325563"/>
          </a:xfrm>
        </p:spPr>
        <p:txBody>
          <a:bodyPr/>
          <a:lstStyle/>
          <a:p>
            <a:r>
              <a:rPr lang="en-US" dirty="0"/>
              <a:t>The “Better poster” format</a:t>
            </a:r>
          </a:p>
        </p:txBody>
      </p:sp>
      <p:pic>
        <p:nvPicPr>
          <p:cNvPr id="4" name="Content Placeholder 3">
            <a:extLst>
              <a:ext uri="{FF2B5EF4-FFF2-40B4-BE49-F238E27FC236}">
                <a16:creationId xmlns:a16="http://schemas.microsoft.com/office/drawing/2014/main" id="{87137894-EF06-95AF-A2E3-E01AF60A3E75}"/>
              </a:ext>
            </a:extLst>
          </p:cNvPr>
          <p:cNvPicPr>
            <a:picLocks noGrp="1" noChangeAspect="1"/>
          </p:cNvPicPr>
          <p:nvPr>
            <p:ph idx="1"/>
          </p:nvPr>
        </p:nvPicPr>
        <p:blipFill>
          <a:blip r:embed="rId3"/>
          <a:stretch>
            <a:fillRect/>
          </a:stretch>
        </p:blipFill>
        <p:spPr>
          <a:xfrm>
            <a:off x="2039008" y="1433874"/>
            <a:ext cx="6701342" cy="5059001"/>
          </a:xfrm>
          <a:prstGeom prst="rect">
            <a:avLst/>
          </a:prstGeom>
        </p:spPr>
      </p:pic>
    </p:spTree>
    <p:extLst>
      <p:ext uri="{BB962C8B-B14F-4D97-AF65-F5344CB8AC3E}">
        <p14:creationId xmlns:p14="http://schemas.microsoft.com/office/powerpoint/2010/main" val="3937377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Planning your poster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Discuss with your mentor</a:t>
            </a:r>
          </a:p>
          <a:p>
            <a:r>
              <a:rPr lang="en-US" dirty="0"/>
              <a:t>Get approval for template</a:t>
            </a:r>
          </a:p>
          <a:p>
            <a:r>
              <a:rPr lang="en-US" dirty="0"/>
              <a:t>Identify your message – what is the takeaway?</a:t>
            </a:r>
          </a:p>
          <a:p>
            <a:r>
              <a:rPr lang="en-US" dirty="0"/>
              <a:t>What information is critical to understanding this message?</a:t>
            </a:r>
          </a:p>
          <a:p>
            <a:r>
              <a:rPr lang="en-US" dirty="0"/>
              <a:t>Outline your message and supporting information (abstract is a good starting point)</a:t>
            </a:r>
          </a:p>
          <a:p>
            <a:r>
              <a:rPr lang="en-US" dirty="0"/>
              <a:t>Map your outline on paper</a:t>
            </a:r>
          </a:p>
        </p:txBody>
      </p:sp>
    </p:spTree>
    <p:extLst>
      <p:ext uri="{BB962C8B-B14F-4D97-AF65-F5344CB8AC3E}">
        <p14:creationId xmlns:p14="http://schemas.microsoft.com/office/powerpoint/2010/main" val="79435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Presentation overview</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What is a poster session?</a:t>
            </a:r>
          </a:p>
          <a:p>
            <a:r>
              <a:rPr lang="en-US" dirty="0"/>
              <a:t>Summer Research Symposium</a:t>
            </a:r>
          </a:p>
          <a:p>
            <a:r>
              <a:rPr lang="en-US" dirty="0"/>
              <a:t>Tips for developing your poster</a:t>
            </a:r>
          </a:p>
          <a:p>
            <a:r>
              <a:rPr lang="en-US" dirty="0"/>
              <a:t>Presenting your poster</a:t>
            </a:r>
          </a:p>
          <a:p>
            <a:r>
              <a:rPr lang="en-US" dirty="0"/>
              <a:t>Abstract writing</a:t>
            </a:r>
          </a:p>
          <a:p>
            <a:r>
              <a:rPr lang="en-US" dirty="0"/>
              <a:t>Activity: abstract writing</a:t>
            </a:r>
          </a:p>
        </p:txBody>
      </p:sp>
    </p:spTree>
    <p:extLst>
      <p:ext uri="{BB962C8B-B14F-4D97-AF65-F5344CB8AC3E}">
        <p14:creationId xmlns:p14="http://schemas.microsoft.com/office/powerpoint/2010/main" val="58257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Information outline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sz="2800" dirty="0"/>
              <a:t>Clarify your message – what question are you answering?</a:t>
            </a:r>
          </a:p>
          <a:p>
            <a:r>
              <a:rPr lang="en-US" sz="2800" dirty="0"/>
              <a:t>Which results support the message?</a:t>
            </a:r>
          </a:p>
          <a:p>
            <a:r>
              <a:rPr lang="en-US" sz="2800" dirty="0"/>
              <a:t>What information is needed to understand the results and how you got those results?</a:t>
            </a:r>
          </a:p>
          <a:p>
            <a:r>
              <a:rPr lang="en-US" sz="2800" dirty="0"/>
              <a:t>Are there figures that can help explain or support the message?</a:t>
            </a:r>
          </a:p>
          <a:p>
            <a:r>
              <a:rPr lang="en-US" sz="2800" dirty="0"/>
              <a:t>Discuss/interpret the results – what does it mean?</a:t>
            </a:r>
          </a:p>
          <a:p>
            <a:r>
              <a:rPr lang="en-US" sz="2800" dirty="0"/>
              <a:t>Are there any future research areas or next steps?</a:t>
            </a:r>
            <a:endParaRPr lang="en-US" dirty="0"/>
          </a:p>
        </p:txBody>
      </p:sp>
    </p:spTree>
    <p:extLst>
      <p:ext uri="{BB962C8B-B14F-4D97-AF65-F5344CB8AC3E}">
        <p14:creationId xmlns:p14="http://schemas.microsoft.com/office/powerpoint/2010/main" val="949786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Poster tips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Do not duplicate full text of a paper onto your poster</a:t>
            </a:r>
          </a:p>
          <a:p>
            <a:r>
              <a:rPr lang="en-US" dirty="0"/>
              <a:t>Hit the high points</a:t>
            </a:r>
          </a:p>
          <a:p>
            <a:r>
              <a:rPr lang="en-US" dirty="0"/>
              <a:t>You can make the poster available to attendees by using a QR code</a:t>
            </a:r>
          </a:p>
          <a:p>
            <a:r>
              <a:rPr lang="en-US" dirty="0"/>
              <a:t>Avoid background pictures</a:t>
            </a:r>
          </a:p>
        </p:txBody>
      </p:sp>
    </p:spTree>
    <p:extLst>
      <p:ext uri="{BB962C8B-B14F-4D97-AF65-F5344CB8AC3E}">
        <p14:creationId xmlns:p14="http://schemas.microsoft.com/office/powerpoint/2010/main" val="2097602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Poster Text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sz="2800" dirty="0"/>
              <a:t>Use an easy-to-read font for all text at a minimum size of 24pt.</a:t>
            </a:r>
          </a:p>
          <a:p>
            <a:r>
              <a:rPr lang="en-US" sz="2800" dirty="0"/>
              <a:t>Avoid ALL-CAPS for extended blocks of text, as they are </a:t>
            </a:r>
            <a:br>
              <a:rPr lang="en-US" sz="2800" dirty="0"/>
            </a:br>
            <a:r>
              <a:rPr lang="en-US" sz="2800" dirty="0"/>
              <a:t>HARD TO READ IN LARGE BLOCKS OF TEXT.</a:t>
            </a:r>
          </a:p>
          <a:p>
            <a:r>
              <a:rPr lang="en-US" dirty="0"/>
              <a:t>Use blocks of text sparingly</a:t>
            </a:r>
          </a:p>
          <a:p>
            <a:r>
              <a:rPr lang="en-US" dirty="0"/>
              <a:t>Use section headers</a:t>
            </a:r>
          </a:p>
          <a:p>
            <a:r>
              <a:rPr lang="en-US" dirty="0"/>
              <a:t>Use lists/bullets</a:t>
            </a:r>
          </a:p>
          <a:p>
            <a:r>
              <a:rPr lang="en-US" dirty="0"/>
              <a:t>Use “standard” fonts so that you do not have printing issues</a:t>
            </a:r>
          </a:p>
          <a:p>
            <a:r>
              <a:rPr lang="en-US" dirty="0"/>
              <a:t>If using symbols, save poster as a PDF before printing</a:t>
            </a:r>
          </a:p>
        </p:txBody>
      </p:sp>
    </p:spTree>
    <p:extLst>
      <p:ext uri="{BB962C8B-B14F-4D97-AF65-F5344CB8AC3E}">
        <p14:creationId xmlns:p14="http://schemas.microsoft.com/office/powerpoint/2010/main" val="3416183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Poster images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Check image quality before printing</a:t>
            </a:r>
            <a:br>
              <a:rPr lang="en-US" dirty="0"/>
            </a:br>
            <a:endParaRPr lang="en-US" dirty="0"/>
          </a:p>
          <a:p>
            <a:r>
              <a:rPr lang="en-US" dirty="0"/>
              <a:t>Do not use copyrighted images</a:t>
            </a:r>
          </a:p>
        </p:txBody>
      </p:sp>
    </p:spTree>
    <p:extLst>
      <p:ext uri="{BB962C8B-B14F-4D97-AF65-F5344CB8AC3E}">
        <p14:creationId xmlns:p14="http://schemas.microsoft.com/office/powerpoint/2010/main" val="2827085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Presenting your poster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fontScale="92500" lnSpcReduction="20000"/>
          </a:bodyPr>
          <a:lstStyle/>
          <a:p>
            <a:r>
              <a:rPr lang="en-US" sz="2800" dirty="0"/>
              <a:t>Prepare a 30 sec, 2 min, and 5 min overview of your project</a:t>
            </a:r>
          </a:p>
          <a:p>
            <a:r>
              <a:rPr lang="en-US" sz="2800" dirty="0"/>
              <a:t>Introduce yourself</a:t>
            </a:r>
          </a:p>
          <a:p>
            <a:r>
              <a:rPr lang="en-US" sz="2800" dirty="0"/>
              <a:t>Explain the context of your research question and why it is relevant/important (background)</a:t>
            </a:r>
          </a:p>
          <a:p>
            <a:r>
              <a:rPr lang="en-US" sz="2800" dirty="0"/>
              <a:t>Explain your objective and what you did (methods).</a:t>
            </a:r>
          </a:p>
          <a:p>
            <a:r>
              <a:rPr lang="en-US" sz="2800" dirty="0"/>
              <a:t>What were your results (explain figures and tables)?</a:t>
            </a:r>
          </a:p>
          <a:p>
            <a:r>
              <a:rPr lang="en-US" sz="2800" dirty="0"/>
              <a:t>What do the results mean – what is the significance of your research project? Put results in context – discussion.</a:t>
            </a:r>
          </a:p>
          <a:p>
            <a:pPr algn="ctr"/>
            <a:r>
              <a:rPr lang="en-US" sz="2800" b="1" dirty="0">
                <a:solidFill>
                  <a:srgbClr val="73000A"/>
                </a:solidFill>
              </a:rPr>
              <a:t>Questions you MUST be able to answer: </a:t>
            </a:r>
          </a:p>
          <a:p>
            <a:pPr algn="ctr"/>
            <a:r>
              <a:rPr lang="en-US" sz="2800" b="1" dirty="0">
                <a:solidFill>
                  <a:srgbClr val="73000A"/>
                </a:solidFill>
              </a:rPr>
              <a:t>So what? Why should I care?</a:t>
            </a:r>
          </a:p>
          <a:p>
            <a:endParaRPr lang="en-US" dirty="0"/>
          </a:p>
        </p:txBody>
      </p:sp>
    </p:spTree>
    <p:extLst>
      <p:ext uri="{BB962C8B-B14F-4D97-AF65-F5344CB8AC3E}">
        <p14:creationId xmlns:p14="http://schemas.microsoft.com/office/powerpoint/2010/main" val="1590461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a:xfrm>
            <a:off x="838200" y="500062"/>
            <a:ext cx="10694894" cy="1325563"/>
          </a:xfrm>
        </p:spPr>
        <p:txBody>
          <a:bodyPr/>
          <a:lstStyle/>
          <a:p>
            <a:r>
              <a:rPr lang="en-US" dirty="0"/>
              <a:t>Presenting your poster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Autofit/>
          </a:bodyPr>
          <a:lstStyle/>
          <a:p>
            <a:r>
              <a:rPr lang="en-US" dirty="0"/>
              <a:t>Consider your audience!	</a:t>
            </a:r>
          </a:p>
          <a:p>
            <a:r>
              <a:rPr lang="en-US" dirty="0"/>
              <a:t>Be prepared to talk with experts and non-experts</a:t>
            </a:r>
          </a:p>
          <a:p>
            <a:r>
              <a:rPr lang="en-US" dirty="0"/>
              <a:t>Know definitions of every word on poster and be able to define acronyms</a:t>
            </a:r>
          </a:p>
          <a:p>
            <a:r>
              <a:rPr lang="en-US" dirty="0"/>
              <a:t>Critically review your poster for potential questions – anticipate questions people might ask </a:t>
            </a:r>
          </a:p>
          <a:p>
            <a:r>
              <a:rPr lang="en-US" dirty="0"/>
              <a:t>Don’t be scared of “I don’t know,” “I hadn’t thought of that,” and “Great idea!”</a:t>
            </a:r>
          </a:p>
          <a:p>
            <a:r>
              <a:rPr lang="en-US" dirty="0"/>
              <a:t>Don’t assume knowledge!</a:t>
            </a:r>
          </a:p>
        </p:txBody>
      </p:sp>
    </p:spTree>
    <p:extLst>
      <p:ext uri="{BB962C8B-B14F-4D97-AF65-F5344CB8AC3E}">
        <p14:creationId xmlns:p14="http://schemas.microsoft.com/office/powerpoint/2010/main" val="1419052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Presenting your poster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fontScale="92500" lnSpcReduction="10000"/>
          </a:bodyPr>
          <a:lstStyle/>
          <a:p>
            <a:r>
              <a:rPr lang="en-US" sz="3600" dirty="0"/>
              <a:t>Engage the viewer	 </a:t>
            </a:r>
          </a:p>
          <a:p>
            <a:r>
              <a:rPr lang="en-US" sz="3600" dirty="0"/>
              <a:t>Invite the viewer to ask questions or offer to “walk them through it”</a:t>
            </a:r>
          </a:p>
          <a:p>
            <a:r>
              <a:rPr lang="en-US" sz="3600" dirty="0"/>
              <a:t>Use the poster as a visual aid to emphasize points and share information (point to things, use your poster to help your discussion)</a:t>
            </a:r>
          </a:p>
          <a:p>
            <a:r>
              <a:rPr lang="en-US" sz="3600" dirty="0"/>
              <a:t>Don’t stand directly in front of your poster</a:t>
            </a:r>
          </a:p>
          <a:p>
            <a:r>
              <a:rPr lang="en-US" sz="3600" dirty="0"/>
              <a:t>Be friendly and welcoming!</a:t>
            </a:r>
          </a:p>
          <a:p>
            <a:endParaRPr lang="en-US" dirty="0"/>
          </a:p>
        </p:txBody>
      </p:sp>
    </p:spTree>
    <p:extLst>
      <p:ext uri="{BB962C8B-B14F-4D97-AF65-F5344CB8AC3E}">
        <p14:creationId xmlns:p14="http://schemas.microsoft.com/office/powerpoint/2010/main" val="3617201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Presenting your poster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a:xfrm>
            <a:off x="838200" y="1432960"/>
            <a:ext cx="10515600" cy="3992079"/>
          </a:xfrm>
        </p:spPr>
        <p:txBody>
          <a:bodyPr/>
          <a:lstStyle/>
          <a:p>
            <a:r>
              <a:rPr lang="en-US" b="1" dirty="0">
                <a:solidFill>
                  <a:srgbClr val="73000A"/>
                </a:solidFill>
              </a:rPr>
              <a:t>Dress professionally</a:t>
            </a:r>
          </a:p>
          <a:p>
            <a:r>
              <a:rPr lang="en-US" dirty="0"/>
              <a:t>Business casual (suits not required)</a:t>
            </a:r>
          </a:p>
          <a:p>
            <a:r>
              <a:rPr lang="en-US" dirty="0"/>
              <a:t> Comfortable shoes (remember you will be standing in one place for over an hour!</a:t>
            </a:r>
          </a:p>
          <a:p>
            <a:pPr marL="0" indent="0">
              <a:buNone/>
            </a:pPr>
            <a:endParaRPr lang="en-US" dirty="0"/>
          </a:p>
        </p:txBody>
      </p:sp>
      <p:pic>
        <p:nvPicPr>
          <p:cNvPr id="4" name="Picture 2" descr="K:\Dept\ORHS\Osborne202\Forrest Clonts\Photos\2016\symposium\20160728symposium015.jpg">
            <a:extLst>
              <a:ext uri="{FF2B5EF4-FFF2-40B4-BE49-F238E27FC236}">
                <a16:creationId xmlns:a16="http://schemas.microsoft.com/office/drawing/2014/main" id="{D5997FC1-635C-40F7-7ED6-C1075E93B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972" y="3429000"/>
            <a:ext cx="4803228" cy="320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563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EA-FF50-5F51-19A6-86A6440BDD1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824D1BD-8B15-CE27-1097-8F97B74CF11A}"/>
              </a:ext>
            </a:extLst>
          </p:cNvPr>
          <p:cNvPicPr>
            <a:picLocks noChangeAspect="1"/>
          </p:cNvPicPr>
          <p:nvPr/>
        </p:nvPicPr>
        <p:blipFill>
          <a:blip r:embed="rId2"/>
          <a:stretch>
            <a:fillRect/>
          </a:stretch>
        </p:blipFill>
        <p:spPr>
          <a:xfrm>
            <a:off x="197225" y="282480"/>
            <a:ext cx="11761694" cy="6297614"/>
          </a:xfrm>
          <a:prstGeom prst="rect">
            <a:avLst/>
          </a:prstGeom>
        </p:spPr>
      </p:pic>
    </p:spTree>
    <p:extLst>
      <p:ext uri="{BB962C8B-B14F-4D97-AF65-F5344CB8AC3E}">
        <p14:creationId xmlns:p14="http://schemas.microsoft.com/office/powerpoint/2010/main" val="3042481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Questions about posters?</a:t>
            </a:r>
          </a:p>
        </p:txBody>
      </p:sp>
    </p:spTree>
    <p:extLst>
      <p:ext uri="{BB962C8B-B14F-4D97-AF65-F5344CB8AC3E}">
        <p14:creationId xmlns:p14="http://schemas.microsoft.com/office/powerpoint/2010/main" val="312262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What is a poster session?</a:t>
            </a:r>
          </a:p>
        </p:txBody>
      </p:sp>
      <p:pic>
        <p:nvPicPr>
          <p:cNvPr id="5" name="Content Placeholder 4" descr="A group of people looking at a board&#10;&#10;Description automatically generated">
            <a:extLst>
              <a:ext uri="{FF2B5EF4-FFF2-40B4-BE49-F238E27FC236}">
                <a16:creationId xmlns:a16="http://schemas.microsoft.com/office/drawing/2014/main" id="{BC613AF9-9070-CFB0-D9BD-EA16CFB39B33}"/>
              </a:ext>
            </a:extLst>
          </p:cNvPr>
          <p:cNvPicPr>
            <a:picLocks noGrp="1" noChangeAspect="1"/>
          </p:cNvPicPr>
          <p:nvPr>
            <p:ph idx="1"/>
          </p:nvPr>
        </p:nvPicPr>
        <p:blipFill>
          <a:blip r:embed="rId3"/>
          <a:stretch>
            <a:fillRect/>
          </a:stretch>
        </p:blipFill>
        <p:spPr>
          <a:xfrm>
            <a:off x="5011272" y="1439676"/>
            <a:ext cx="6461642" cy="4313490"/>
          </a:xfrm>
        </p:spPr>
      </p:pic>
      <p:pic>
        <p:nvPicPr>
          <p:cNvPr id="7" name="Picture 6" descr="A group of people standing around a poster&#10;&#10;Description automatically generated">
            <a:extLst>
              <a:ext uri="{FF2B5EF4-FFF2-40B4-BE49-F238E27FC236}">
                <a16:creationId xmlns:a16="http://schemas.microsoft.com/office/drawing/2014/main" id="{33AB098B-45AC-E44E-415A-3C9F939EED1D}"/>
              </a:ext>
            </a:extLst>
          </p:cNvPr>
          <p:cNvPicPr>
            <a:picLocks noChangeAspect="1"/>
          </p:cNvPicPr>
          <p:nvPr/>
        </p:nvPicPr>
        <p:blipFill>
          <a:blip r:embed="rId4"/>
          <a:stretch>
            <a:fillRect/>
          </a:stretch>
        </p:blipFill>
        <p:spPr>
          <a:xfrm rot="16200000">
            <a:off x="96852" y="2196934"/>
            <a:ext cx="5312978" cy="3546695"/>
          </a:xfrm>
          <a:prstGeom prst="rect">
            <a:avLst/>
          </a:prstGeom>
        </p:spPr>
      </p:pic>
    </p:spTree>
    <p:extLst>
      <p:ext uri="{BB962C8B-B14F-4D97-AF65-F5344CB8AC3E}">
        <p14:creationId xmlns:p14="http://schemas.microsoft.com/office/powerpoint/2010/main" val="3396272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Writing an abstract</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cs typeface="CordiaUPC" pitchFamily="34" charset="-34"/>
              </a:rPr>
              <a:t>I</a:t>
            </a:r>
            <a:r>
              <a:rPr lang="en-US" sz="2800" dirty="0">
                <a:cs typeface="CordiaUPC" pitchFamily="34" charset="-34"/>
              </a:rPr>
              <a:t>ntroduction to abstract-writing </a:t>
            </a:r>
          </a:p>
          <a:p>
            <a:pPr marL="0" indent="0">
              <a:buNone/>
            </a:pPr>
            <a:endParaRPr lang="en-US" sz="2800" dirty="0">
              <a:cs typeface="CordiaUPC" pitchFamily="34" charset="-34"/>
            </a:endParaRPr>
          </a:p>
          <a:p>
            <a:r>
              <a:rPr lang="en-US" dirty="0">
                <a:cs typeface="CordiaUPC" pitchFamily="34" charset="-34"/>
              </a:rPr>
              <a:t>P</a:t>
            </a:r>
            <a:r>
              <a:rPr lang="en-US" sz="2800" dirty="0">
                <a:cs typeface="CordiaUPC" pitchFamily="34" charset="-34"/>
              </a:rPr>
              <a:t>rovide an opportunity to start a draft of your abstract </a:t>
            </a:r>
          </a:p>
          <a:p>
            <a:pPr marL="0" indent="0">
              <a:buNone/>
            </a:pPr>
            <a:endParaRPr lang="en-US" dirty="0">
              <a:cs typeface="CordiaUPC" pitchFamily="34" charset="-34"/>
            </a:endParaRPr>
          </a:p>
          <a:p>
            <a:pPr marL="0" indent="0">
              <a:buNone/>
            </a:pPr>
            <a:endParaRPr lang="en-US" sz="2800" dirty="0">
              <a:cs typeface="CordiaUPC" pitchFamily="34" charset="-34"/>
            </a:endParaRPr>
          </a:p>
          <a:p>
            <a:pPr marL="0" indent="0">
              <a:buNone/>
            </a:pPr>
            <a:r>
              <a:rPr lang="en-US" sz="2800" dirty="0">
                <a:cs typeface="CordiaUPC" pitchFamily="34" charset="-34"/>
              </a:rPr>
              <a:t>By writing an abstract, you have outlined the essential information needed for your poster!</a:t>
            </a:r>
          </a:p>
          <a:p>
            <a:pPr marL="0" indent="0">
              <a:buNone/>
            </a:pPr>
            <a:endParaRPr lang="en-US" dirty="0"/>
          </a:p>
        </p:txBody>
      </p:sp>
    </p:spTree>
    <p:extLst>
      <p:ext uri="{BB962C8B-B14F-4D97-AF65-F5344CB8AC3E}">
        <p14:creationId xmlns:p14="http://schemas.microsoft.com/office/powerpoint/2010/main" val="148547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What is an abstract?</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pPr marL="0" indent="0">
              <a:buNone/>
            </a:pPr>
            <a:r>
              <a:rPr lang="en-US" sz="2800" dirty="0">
                <a:cs typeface="CordiaUPC" pitchFamily="34" charset="-34"/>
              </a:rPr>
              <a:t>The abstract is a </a:t>
            </a:r>
            <a:r>
              <a:rPr lang="en-US" sz="2800" b="1" dirty="0">
                <a:cs typeface="CordiaUPC" pitchFamily="34" charset="-34"/>
              </a:rPr>
              <a:t>brief overview </a:t>
            </a:r>
            <a:r>
              <a:rPr lang="en-US" sz="2800" dirty="0">
                <a:cs typeface="CordiaUPC" pitchFamily="34" charset="-34"/>
              </a:rPr>
              <a:t>of your selected type of work. </a:t>
            </a:r>
          </a:p>
          <a:p>
            <a:pPr marL="0" indent="0">
              <a:buNone/>
            </a:pPr>
            <a:endParaRPr lang="en-US" sz="2800" dirty="0">
              <a:cs typeface="CordiaUPC" pitchFamily="34" charset="-34"/>
            </a:endParaRPr>
          </a:p>
          <a:p>
            <a:pPr marL="0" indent="0">
              <a:buNone/>
            </a:pPr>
            <a:r>
              <a:rPr lang="en-US" sz="2800" dirty="0">
                <a:cs typeface="CordiaUPC" pitchFamily="34" charset="-34"/>
              </a:rPr>
              <a:t>It is typically a condensed version of longer piece of writing that </a:t>
            </a:r>
            <a:r>
              <a:rPr lang="en-US" sz="2800" b="1" dirty="0">
                <a:cs typeface="CordiaUPC" pitchFamily="34" charset="-34"/>
              </a:rPr>
              <a:t>highlights the major points </a:t>
            </a:r>
            <a:r>
              <a:rPr lang="en-US" sz="2800" dirty="0">
                <a:cs typeface="CordiaUPC" pitchFamily="34" charset="-34"/>
              </a:rPr>
              <a:t>covered, while concisely </a:t>
            </a:r>
            <a:r>
              <a:rPr lang="en-US" sz="2800" b="1" dirty="0">
                <a:cs typeface="CordiaUPC" pitchFamily="34" charset="-34"/>
              </a:rPr>
              <a:t>describing the content and scope of the work.</a:t>
            </a:r>
          </a:p>
          <a:p>
            <a:pPr marL="0" indent="0">
              <a:buNone/>
            </a:pPr>
            <a:endParaRPr lang="en-US" dirty="0">
              <a:cs typeface="CordiaUPC" pitchFamily="34" charset="-34"/>
            </a:endParaRPr>
          </a:p>
          <a:p>
            <a:pPr marL="0" indent="0">
              <a:buNone/>
            </a:pPr>
            <a:r>
              <a:rPr lang="en-US" dirty="0">
                <a:cs typeface="CordiaUPC" pitchFamily="34" charset="-34"/>
              </a:rPr>
              <a:t>Abstracts are basically an outline of your project in sentences.</a:t>
            </a:r>
            <a:endParaRPr lang="en-US" sz="2800" dirty="0">
              <a:cs typeface="CordiaUPC" pitchFamily="34" charset="-34"/>
            </a:endParaRPr>
          </a:p>
          <a:p>
            <a:pPr marL="0" indent="0">
              <a:buNone/>
            </a:pPr>
            <a:endParaRPr lang="en-US" dirty="0"/>
          </a:p>
        </p:txBody>
      </p:sp>
    </p:spTree>
    <p:extLst>
      <p:ext uri="{BB962C8B-B14F-4D97-AF65-F5344CB8AC3E}">
        <p14:creationId xmlns:p14="http://schemas.microsoft.com/office/powerpoint/2010/main" val="2745996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What do abstracts convey to reader?</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b="1" dirty="0"/>
              <a:t>Why you did it (Background)</a:t>
            </a:r>
          </a:p>
          <a:p>
            <a:r>
              <a:rPr lang="en-US" b="1" dirty="0"/>
              <a:t>What you did and how you did it (Methods)</a:t>
            </a:r>
          </a:p>
          <a:p>
            <a:r>
              <a:rPr lang="en-US" b="1" dirty="0"/>
              <a:t>What you found (Results)</a:t>
            </a:r>
          </a:p>
          <a:p>
            <a:r>
              <a:rPr lang="en-US" b="1" dirty="0"/>
              <a:t>What it means (Discussion)</a:t>
            </a:r>
          </a:p>
          <a:p>
            <a:pPr marL="0" indent="0">
              <a:buNone/>
            </a:pPr>
            <a:endParaRPr lang="en-US" dirty="0"/>
          </a:p>
        </p:txBody>
      </p:sp>
    </p:spTree>
    <p:extLst>
      <p:ext uri="{BB962C8B-B14F-4D97-AF65-F5344CB8AC3E}">
        <p14:creationId xmlns:p14="http://schemas.microsoft.com/office/powerpoint/2010/main" val="273768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Review the sample abstracts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a:bodyPr>
          <a:lstStyle/>
          <a:p>
            <a:r>
              <a:rPr lang="en-US" dirty="0"/>
              <a:t>Select one abstract</a:t>
            </a:r>
          </a:p>
          <a:p>
            <a:r>
              <a:rPr lang="en-US" dirty="0"/>
              <a:t>Identify the following information in each abstract</a:t>
            </a:r>
          </a:p>
          <a:p>
            <a:pPr marL="0" indent="0">
              <a:buNone/>
            </a:pPr>
            <a:r>
              <a:rPr lang="en-US" dirty="0"/>
              <a:t> -Why they did it</a:t>
            </a:r>
          </a:p>
          <a:p>
            <a:pPr marL="0" indent="0">
              <a:buNone/>
            </a:pPr>
            <a:r>
              <a:rPr lang="en-US" dirty="0"/>
              <a:t> -What they did and how they did it</a:t>
            </a:r>
          </a:p>
          <a:p>
            <a:pPr marL="0" indent="0">
              <a:buNone/>
            </a:pPr>
            <a:r>
              <a:rPr lang="en-US" dirty="0"/>
              <a:t> -What they found</a:t>
            </a:r>
          </a:p>
          <a:p>
            <a:pPr marL="0" indent="0">
              <a:buNone/>
            </a:pPr>
            <a:r>
              <a:rPr lang="en-US" dirty="0"/>
              <a:t> -What it means</a:t>
            </a:r>
          </a:p>
          <a:p>
            <a:pPr marL="0" indent="0">
              <a:buNone/>
            </a:pPr>
            <a:br>
              <a:rPr lang="en-US" dirty="0"/>
            </a:br>
            <a:endParaRPr lang="en-US" dirty="0"/>
          </a:p>
        </p:txBody>
      </p:sp>
    </p:spTree>
    <p:extLst>
      <p:ext uri="{BB962C8B-B14F-4D97-AF65-F5344CB8AC3E}">
        <p14:creationId xmlns:p14="http://schemas.microsoft.com/office/powerpoint/2010/main" val="3866283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What if…</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pPr marL="0" indent="0">
              <a:spcBef>
                <a:spcPts val="0"/>
              </a:spcBef>
              <a:buNone/>
            </a:pPr>
            <a:r>
              <a:rPr lang="en-US" sz="3600" dirty="0">
                <a:cs typeface="CordiaUPC" pitchFamily="34" charset="-34"/>
              </a:rPr>
              <a:t>My project/research is still in progress so my results aren’t ready to be shared - what do I do?</a:t>
            </a:r>
          </a:p>
          <a:p>
            <a:pPr marL="0" indent="0">
              <a:buNone/>
            </a:pPr>
            <a:endParaRPr lang="en-US" sz="2800" i="1" dirty="0">
              <a:cs typeface="CordiaUPC" pitchFamily="34" charset="-34"/>
            </a:endParaRPr>
          </a:p>
          <a:p>
            <a:pPr marL="0" indent="0">
              <a:buNone/>
            </a:pPr>
            <a:r>
              <a:rPr lang="en-US" sz="2800" i="1" dirty="0">
                <a:cs typeface="CordiaUPC" pitchFamily="34" charset="-34"/>
              </a:rPr>
              <a:t>No problem! Do you have anticipated results? Share those. If not, focus on the other sections of abstract such as background, why and how. You can also explain the methods and any issues with the methods.</a:t>
            </a:r>
          </a:p>
          <a:p>
            <a:endParaRPr lang="en-US" dirty="0"/>
          </a:p>
        </p:txBody>
      </p:sp>
    </p:spTree>
    <p:extLst>
      <p:ext uri="{BB962C8B-B14F-4D97-AF65-F5344CB8AC3E}">
        <p14:creationId xmlns:p14="http://schemas.microsoft.com/office/powerpoint/2010/main" val="3331260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Abstract style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Be concise – use the least number of words to convey the information</a:t>
            </a:r>
          </a:p>
          <a:p>
            <a:r>
              <a:rPr lang="en-US" dirty="0"/>
              <a:t>Use active verbs</a:t>
            </a:r>
          </a:p>
          <a:p>
            <a:r>
              <a:rPr lang="en-US" dirty="0"/>
              <a:t>If submitting an abstract to a conference, there are often abstract word limits – pay close attention to that</a:t>
            </a:r>
          </a:p>
          <a:p>
            <a:r>
              <a:rPr lang="en-US" dirty="0"/>
              <a:t>Do not use abbreviations without defining them</a:t>
            </a:r>
          </a:p>
          <a:p>
            <a:r>
              <a:rPr lang="en-US" dirty="0"/>
              <a:t>Avoid jargon</a:t>
            </a:r>
          </a:p>
          <a:p>
            <a:pPr marL="0" indent="0">
              <a:buNone/>
            </a:pPr>
            <a:endParaRPr lang="en-US" dirty="0"/>
          </a:p>
        </p:txBody>
      </p:sp>
    </p:spTree>
    <p:extLst>
      <p:ext uri="{BB962C8B-B14F-4D97-AF65-F5344CB8AC3E}">
        <p14:creationId xmlns:p14="http://schemas.microsoft.com/office/powerpoint/2010/main" val="91667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Make the abstract readable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Do not use abbreviations without defining them</a:t>
            </a:r>
          </a:p>
          <a:p>
            <a:r>
              <a:rPr lang="en-US" dirty="0"/>
              <a:t>Avoid jargon</a:t>
            </a:r>
          </a:p>
          <a:p>
            <a:r>
              <a:rPr lang="en-US" dirty="0"/>
              <a:t>Write in third person singular</a:t>
            </a:r>
          </a:p>
          <a:p>
            <a:r>
              <a:rPr lang="en-US" dirty="0"/>
              <a:t>Use complete sentences</a:t>
            </a:r>
          </a:p>
        </p:txBody>
      </p:sp>
    </p:spTree>
    <p:extLst>
      <p:ext uri="{BB962C8B-B14F-4D97-AF65-F5344CB8AC3E}">
        <p14:creationId xmlns:p14="http://schemas.microsoft.com/office/powerpoint/2010/main" val="1721514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Time to write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Next slides have questions about your project</a:t>
            </a:r>
          </a:p>
          <a:p>
            <a:r>
              <a:rPr lang="en-US" dirty="0"/>
              <a:t>Write down as much as you can about your project</a:t>
            </a:r>
          </a:p>
          <a:p>
            <a:r>
              <a:rPr lang="en-US" dirty="0"/>
              <a:t>The amount of time per slide is noted</a:t>
            </a:r>
          </a:p>
          <a:p>
            <a:endParaRPr lang="en-US" dirty="0"/>
          </a:p>
        </p:txBody>
      </p:sp>
    </p:spTree>
    <p:extLst>
      <p:ext uri="{BB962C8B-B14F-4D97-AF65-F5344CB8AC3E}">
        <p14:creationId xmlns:p14="http://schemas.microsoft.com/office/powerpoint/2010/main" val="3177089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Introduction – 2 minutes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What is your project about?</a:t>
            </a:r>
          </a:p>
          <a:p>
            <a:r>
              <a:rPr lang="en-US" dirty="0"/>
              <a:t>Why is this project interesting and/or important?</a:t>
            </a:r>
          </a:p>
          <a:p>
            <a:r>
              <a:rPr lang="en-US" dirty="0"/>
              <a:t>What is the scope of the project?</a:t>
            </a:r>
          </a:p>
          <a:p>
            <a:r>
              <a:rPr lang="en-US" dirty="0"/>
              <a:t>What is your hypothesis or research question?</a:t>
            </a:r>
          </a:p>
          <a:p>
            <a:r>
              <a:rPr lang="en-US" dirty="0"/>
              <a:t>How does this topic fill a gap in the current knowledge in your research area?</a:t>
            </a:r>
          </a:p>
          <a:p>
            <a:endParaRPr lang="en-US" dirty="0"/>
          </a:p>
          <a:p>
            <a:endParaRPr lang="en-US" dirty="0"/>
          </a:p>
        </p:txBody>
      </p:sp>
    </p:spTree>
    <p:extLst>
      <p:ext uri="{BB962C8B-B14F-4D97-AF65-F5344CB8AC3E}">
        <p14:creationId xmlns:p14="http://schemas.microsoft.com/office/powerpoint/2010/main" val="4070945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Methods – 2 minutes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How are you collecting samples or data?</a:t>
            </a:r>
          </a:p>
          <a:p>
            <a:r>
              <a:rPr lang="en-US" dirty="0"/>
              <a:t>What are you testing?</a:t>
            </a:r>
          </a:p>
          <a:p>
            <a:r>
              <a:rPr lang="en-US" dirty="0"/>
              <a:t>What methods are you using?</a:t>
            </a:r>
          </a:p>
          <a:p>
            <a:pPr marL="0" indent="0">
              <a:buNone/>
            </a:pPr>
            <a:endParaRPr lang="en-US" dirty="0"/>
          </a:p>
          <a:p>
            <a:endParaRPr lang="en-US" dirty="0"/>
          </a:p>
        </p:txBody>
      </p:sp>
    </p:spTree>
    <p:extLst>
      <p:ext uri="{BB962C8B-B14F-4D97-AF65-F5344CB8AC3E}">
        <p14:creationId xmlns:p14="http://schemas.microsoft.com/office/powerpoint/2010/main" val="371609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What is a poster session?</a:t>
            </a:r>
          </a:p>
        </p:txBody>
      </p:sp>
      <p:pic>
        <p:nvPicPr>
          <p:cNvPr id="9" name="Picture 8" descr="A person standing next to a person standing next to a whiteboard&#10;&#10;Description automatically generated">
            <a:extLst>
              <a:ext uri="{FF2B5EF4-FFF2-40B4-BE49-F238E27FC236}">
                <a16:creationId xmlns:a16="http://schemas.microsoft.com/office/drawing/2014/main" id="{3020E804-35EC-7991-0B9A-D1A93747ABA6}"/>
              </a:ext>
            </a:extLst>
          </p:cNvPr>
          <p:cNvPicPr>
            <a:picLocks noChangeAspect="1"/>
          </p:cNvPicPr>
          <p:nvPr/>
        </p:nvPicPr>
        <p:blipFill>
          <a:blip r:embed="rId3"/>
          <a:stretch>
            <a:fillRect/>
          </a:stretch>
        </p:blipFill>
        <p:spPr>
          <a:xfrm rot="16200000">
            <a:off x="7409701" y="1453112"/>
            <a:ext cx="5312978" cy="3546695"/>
          </a:xfrm>
          <a:prstGeom prst="rect">
            <a:avLst/>
          </a:prstGeom>
        </p:spPr>
      </p:pic>
      <p:pic>
        <p:nvPicPr>
          <p:cNvPr id="8" name="Content Placeholder 7" descr="A group of people standing in a room&#10;&#10;Description automatically generated">
            <a:extLst>
              <a:ext uri="{FF2B5EF4-FFF2-40B4-BE49-F238E27FC236}">
                <a16:creationId xmlns:a16="http://schemas.microsoft.com/office/drawing/2014/main" id="{B8F88CF3-056F-AA9D-8797-D819F4023985}"/>
              </a:ext>
            </a:extLst>
          </p:cNvPr>
          <p:cNvPicPr>
            <a:picLocks noGrp="1" noChangeAspect="1"/>
          </p:cNvPicPr>
          <p:nvPr>
            <p:ph idx="1"/>
          </p:nvPr>
        </p:nvPicPr>
        <p:blipFill>
          <a:blip r:embed="rId4"/>
          <a:stretch>
            <a:fillRect/>
          </a:stretch>
        </p:blipFill>
        <p:spPr>
          <a:xfrm>
            <a:off x="720942" y="1432718"/>
            <a:ext cx="7267647" cy="4851541"/>
          </a:xfrm>
        </p:spPr>
      </p:pic>
    </p:spTree>
    <p:extLst>
      <p:ext uri="{BB962C8B-B14F-4D97-AF65-F5344CB8AC3E}">
        <p14:creationId xmlns:p14="http://schemas.microsoft.com/office/powerpoint/2010/main" val="3355638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Results – 2 minutes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If your project is not complete, what do you think you will find?</a:t>
            </a:r>
          </a:p>
          <a:p>
            <a:r>
              <a:rPr lang="en-US" dirty="0"/>
              <a:t>What did you find when you performed your experiment or survey?</a:t>
            </a:r>
          </a:p>
          <a:p>
            <a:r>
              <a:rPr lang="en-US" dirty="0"/>
              <a:t>How will you present your data? Tables, figures, images?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035974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Discussion and Conclusions – 3 minutes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sz="2800" dirty="0"/>
              <a:t>Are your results consistent with your initial hypothesis? Why or why not?</a:t>
            </a:r>
          </a:p>
          <a:p>
            <a:r>
              <a:rPr lang="en-US" sz="2800" dirty="0"/>
              <a:t>What is your interpretation of what these results mean?</a:t>
            </a:r>
          </a:p>
          <a:p>
            <a:r>
              <a:rPr lang="en-US" sz="2800" dirty="0"/>
              <a:t>Why should others be interested in your findings?</a:t>
            </a:r>
          </a:p>
          <a:p>
            <a:r>
              <a:rPr lang="en-US" sz="2800" dirty="0"/>
              <a:t>What are the implications for future research?</a:t>
            </a:r>
          </a:p>
          <a:p>
            <a:endParaRPr lang="en-US" dirty="0"/>
          </a:p>
        </p:txBody>
      </p:sp>
    </p:spTree>
    <p:extLst>
      <p:ext uri="{BB962C8B-B14F-4D97-AF65-F5344CB8AC3E}">
        <p14:creationId xmlns:p14="http://schemas.microsoft.com/office/powerpoint/2010/main" val="1833655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Review and revise</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sz="2800" dirty="0">
                <a:cs typeface="CordiaUPC" pitchFamily="34" charset="-34"/>
              </a:rPr>
              <a:t>Read the abstract: How does it sound? How does it flow?</a:t>
            </a:r>
          </a:p>
          <a:p>
            <a:r>
              <a:rPr lang="en-US" sz="2800" dirty="0">
                <a:cs typeface="CordiaUPC" pitchFamily="34" charset="-34"/>
              </a:rPr>
              <a:t>Revise to improve transitions.</a:t>
            </a:r>
          </a:p>
          <a:p>
            <a:r>
              <a:rPr lang="en-US" sz="2800" dirty="0">
                <a:cs typeface="CordiaUPC" pitchFamily="34" charset="-34"/>
              </a:rPr>
              <a:t>Eliminate any unnecessary information.</a:t>
            </a:r>
          </a:p>
          <a:p>
            <a:r>
              <a:rPr lang="en-US" sz="2800" dirty="0">
                <a:cs typeface="CordiaUPC" pitchFamily="34" charset="-34"/>
              </a:rPr>
              <a:t>Strive for unity, coherence and emphasis.</a:t>
            </a:r>
          </a:p>
          <a:p>
            <a:r>
              <a:rPr lang="en-US" sz="2800" dirty="0">
                <a:cs typeface="CordiaUPC" pitchFamily="34" charset="-34"/>
              </a:rPr>
              <a:t>Always have someone else review, including your faculty mentor. </a:t>
            </a:r>
          </a:p>
          <a:p>
            <a:pPr marL="0" indent="0">
              <a:buNone/>
            </a:pPr>
            <a:endParaRPr lang="en-US" dirty="0"/>
          </a:p>
        </p:txBody>
      </p:sp>
    </p:spTree>
    <p:extLst>
      <p:ext uri="{BB962C8B-B14F-4D97-AF65-F5344CB8AC3E}">
        <p14:creationId xmlns:p14="http://schemas.microsoft.com/office/powerpoint/2010/main" val="2879512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Always ask for help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Others in your research group can review your title and abstract</a:t>
            </a:r>
          </a:p>
          <a:p>
            <a:r>
              <a:rPr lang="en-US" dirty="0"/>
              <a:t>Faculty mentor should be final approver</a:t>
            </a:r>
          </a:p>
        </p:txBody>
      </p:sp>
    </p:spTree>
    <p:extLst>
      <p:ext uri="{BB962C8B-B14F-4D97-AF65-F5344CB8AC3E}">
        <p14:creationId xmlns:p14="http://schemas.microsoft.com/office/powerpoint/2010/main" val="3203714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Questions about abstracts?</a:t>
            </a:r>
          </a:p>
        </p:txBody>
      </p:sp>
    </p:spTree>
    <p:extLst>
      <p:ext uri="{BB962C8B-B14F-4D97-AF65-F5344CB8AC3E}">
        <p14:creationId xmlns:p14="http://schemas.microsoft.com/office/powerpoint/2010/main" val="108476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4FC6-FE3D-7B45-84BE-3C726AB1D86B}"/>
              </a:ext>
            </a:extLst>
          </p:cNvPr>
          <p:cNvSpPr>
            <a:spLocks noGrp="1"/>
          </p:cNvSpPr>
          <p:nvPr>
            <p:ph type="title"/>
          </p:nvPr>
        </p:nvSpPr>
        <p:spPr/>
        <p:txBody>
          <a:bodyPr/>
          <a:lstStyle/>
          <a:p>
            <a:r>
              <a:rPr lang="en-US" dirty="0"/>
              <a:t>Thanks!</a:t>
            </a:r>
          </a:p>
        </p:txBody>
      </p:sp>
      <p:sp>
        <p:nvSpPr>
          <p:cNvPr id="3" name="Text Placeholder 2">
            <a:extLst>
              <a:ext uri="{FF2B5EF4-FFF2-40B4-BE49-F238E27FC236}">
                <a16:creationId xmlns:a16="http://schemas.microsoft.com/office/drawing/2014/main" id="{83A473F4-C73D-8C4A-8929-A707A37594D9}"/>
              </a:ext>
            </a:extLst>
          </p:cNvPr>
          <p:cNvSpPr>
            <a:spLocks noGrp="1"/>
          </p:cNvSpPr>
          <p:nvPr>
            <p:ph type="body" idx="1"/>
          </p:nvPr>
        </p:nvSpPr>
        <p:spPr/>
        <p:txBody>
          <a:bodyPr/>
          <a:lstStyle/>
          <a:p>
            <a:r>
              <a:rPr lang="en-US" dirty="0"/>
              <a:t>Dr. Lauren Clark</a:t>
            </a:r>
          </a:p>
          <a:p>
            <a:r>
              <a:rPr lang="en-US" dirty="0"/>
              <a:t>Director of Undergraduate Research </a:t>
            </a:r>
          </a:p>
          <a:p>
            <a:r>
              <a:rPr lang="en-US" dirty="0"/>
              <a:t>clarkll@mailbox.sc.edu</a:t>
            </a:r>
          </a:p>
        </p:txBody>
      </p:sp>
    </p:spTree>
    <p:extLst>
      <p:ext uri="{BB962C8B-B14F-4D97-AF65-F5344CB8AC3E}">
        <p14:creationId xmlns:p14="http://schemas.microsoft.com/office/powerpoint/2010/main" val="338764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Summer research symposium</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Thursday, July 31, 2025</a:t>
            </a:r>
          </a:p>
          <a:p>
            <a:r>
              <a:rPr lang="en-US" dirty="0"/>
              <a:t>Hollings Program Room in Thomas Cooper Library</a:t>
            </a:r>
          </a:p>
          <a:p>
            <a:r>
              <a:rPr lang="en-US" dirty="0"/>
              <a:t>Morning and Afternoon Sessions</a:t>
            </a:r>
          </a:p>
          <a:p>
            <a:r>
              <a:rPr lang="en-US" dirty="0"/>
              <a:t>Research Programs will be grouped together</a:t>
            </a:r>
          </a:p>
        </p:txBody>
      </p:sp>
    </p:spTree>
    <p:extLst>
      <p:ext uri="{BB962C8B-B14F-4D97-AF65-F5344CB8AC3E}">
        <p14:creationId xmlns:p14="http://schemas.microsoft.com/office/powerpoint/2010/main" val="2315118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Details</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Nametags at registration table</a:t>
            </a:r>
          </a:p>
          <a:p>
            <a:r>
              <a:rPr lang="en-US" dirty="0"/>
              <a:t>2 posters per side of the display board</a:t>
            </a:r>
          </a:p>
          <a:p>
            <a:r>
              <a:rPr lang="en-US" dirty="0"/>
              <a:t>Poster dimensions – no larger than 48 in x 48 in </a:t>
            </a:r>
            <a:br>
              <a:rPr lang="en-US" dirty="0"/>
            </a:br>
            <a:r>
              <a:rPr lang="en-US" dirty="0"/>
              <a:t>- 36 in high by 48 in wide</a:t>
            </a:r>
            <a:br>
              <a:rPr lang="en-US" dirty="0"/>
            </a:br>
            <a:r>
              <a:rPr lang="en-US" dirty="0"/>
              <a:t>- 48 in high x 42 in wide</a:t>
            </a:r>
          </a:p>
          <a:p>
            <a:r>
              <a:rPr lang="en-US" dirty="0"/>
              <a:t>4 t-pins provided to hang poster</a:t>
            </a:r>
            <a:br>
              <a:rPr lang="en-US" dirty="0"/>
            </a:br>
            <a:r>
              <a:rPr lang="en-US" dirty="0"/>
              <a:t>- Angle t-pins down (not straight through)</a:t>
            </a:r>
          </a:p>
          <a:p>
            <a:pPr marL="0" indent="0">
              <a:buNone/>
            </a:pPr>
            <a:endParaRPr lang="en-US" dirty="0"/>
          </a:p>
          <a:p>
            <a:endParaRPr lang="en-US" dirty="0"/>
          </a:p>
        </p:txBody>
      </p:sp>
    </p:spTree>
    <p:extLst>
      <p:ext uri="{BB962C8B-B14F-4D97-AF65-F5344CB8AC3E}">
        <p14:creationId xmlns:p14="http://schemas.microsoft.com/office/powerpoint/2010/main" val="186457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2 posters per side of display board</a:t>
            </a:r>
          </a:p>
        </p:txBody>
      </p:sp>
      <p:pic>
        <p:nvPicPr>
          <p:cNvPr id="4" name="Picture 3" descr="A picture containing sitting, kitchen, refrigerator, sign&#10;&#10;Description automatically generated">
            <a:extLst>
              <a:ext uri="{FF2B5EF4-FFF2-40B4-BE49-F238E27FC236}">
                <a16:creationId xmlns:a16="http://schemas.microsoft.com/office/drawing/2014/main" id="{F550BDE8-A22D-E5CE-B3A1-A7143D5D3E30}"/>
              </a:ext>
            </a:extLst>
          </p:cNvPr>
          <p:cNvPicPr>
            <a:picLocks noChangeAspect="1"/>
          </p:cNvPicPr>
          <p:nvPr/>
        </p:nvPicPr>
        <p:blipFill>
          <a:blip r:embed="rId3"/>
          <a:stretch>
            <a:fillRect/>
          </a:stretch>
        </p:blipFill>
        <p:spPr>
          <a:xfrm>
            <a:off x="838200" y="1398546"/>
            <a:ext cx="7443114" cy="4962076"/>
          </a:xfrm>
          <a:prstGeom prst="rect">
            <a:avLst/>
          </a:prstGeom>
        </p:spPr>
      </p:pic>
    </p:spTree>
    <p:extLst>
      <p:ext uri="{BB962C8B-B14F-4D97-AF65-F5344CB8AC3E}">
        <p14:creationId xmlns:p14="http://schemas.microsoft.com/office/powerpoint/2010/main" val="332474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Registration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normAutofit lnSpcReduction="10000"/>
          </a:bodyPr>
          <a:lstStyle/>
          <a:p>
            <a:r>
              <a:rPr lang="en-US" b="1" dirty="0"/>
              <a:t>Registration is open and deadline is July 1</a:t>
            </a:r>
          </a:p>
          <a:p>
            <a:r>
              <a:rPr lang="en-US" dirty="0"/>
              <a:t>Abstracts not required for registration</a:t>
            </a:r>
          </a:p>
          <a:p>
            <a:r>
              <a:rPr lang="en-US" dirty="0"/>
              <a:t>Registration will ask for your name and information, mentor and information and a project title (you do not have to submit an abstract to register!)</a:t>
            </a:r>
          </a:p>
          <a:p>
            <a:r>
              <a:rPr lang="en-US" dirty="0"/>
              <a:t>Make sure that your </a:t>
            </a:r>
            <a:r>
              <a:rPr lang="en-US" b="1" dirty="0"/>
              <a:t>faculty mentor </a:t>
            </a:r>
            <a:r>
              <a:rPr lang="en-US" dirty="0"/>
              <a:t>approves of your title, co-presenters and mentors </a:t>
            </a:r>
            <a:r>
              <a:rPr lang="en-US" b="1" dirty="0"/>
              <a:t>before</a:t>
            </a:r>
            <a:r>
              <a:rPr lang="en-US" dirty="0"/>
              <a:t> you submit the registration form</a:t>
            </a:r>
          </a:p>
          <a:p>
            <a:r>
              <a:rPr lang="en-US" dirty="0"/>
              <a:t>If you need to make a change to your registration form, email our@sc.edu</a:t>
            </a:r>
          </a:p>
        </p:txBody>
      </p:sp>
    </p:spTree>
    <p:extLst>
      <p:ext uri="{BB962C8B-B14F-4D97-AF65-F5344CB8AC3E}">
        <p14:creationId xmlns:p14="http://schemas.microsoft.com/office/powerpoint/2010/main" val="232766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FBAD-F450-1448-A36A-72F6AB77EEC3}"/>
              </a:ext>
            </a:extLst>
          </p:cNvPr>
          <p:cNvSpPr>
            <a:spLocks noGrp="1"/>
          </p:cNvSpPr>
          <p:nvPr>
            <p:ph type="title"/>
          </p:nvPr>
        </p:nvSpPr>
        <p:spPr/>
        <p:txBody>
          <a:bodyPr/>
          <a:lstStyle/>
          <a:p>
            <a:r>
              <a:rPr lang="en-US" dirty="0"/>
              <a:t>Successful posters </a:t>
            </a:r>
          </a:p>
        </p:txBody>
      </p:sp>
      <p:sp>
        <p:nvSpPr>
          <p:cNvPr id="3" name="Content Placeholder 2">
            <a:extLst>
              <a:ext uri="{FF2B5EF4-FFF2-40B4-BE49-F238E27FC236}">
                <a16:creationId xmlns:a16="http://schemas.microsoft.com/office/drawing/2014/main" id="{A3FC7E89-62C2-B143-BEBA-CA6D34981BFF}"/>
              </a:ext>
            </a:extLst>
          </p:cNvPr>
          <p:cNvSpPr>
            <a:spLocks noGrp="1"/>
          </p:cNvSpPr>
          <p:nvPr>
            <p:ph idx="1"/>
          </p:nvPr>
        </p:nvSpPr>
        <p:spPr/>
        <p:txBody>
          <a:bodyPr/>
          <a:lstStyle/>
          <a:p>
            <a:r>
              <a:rPr lang="en-US" dirty="0"/>
              <a:t>Convey a clear message</a:t>
            </a:r>
            <a:br>
              <a:rPr lang="en-US" dirty="0"/>
            </a:br>
            <a:endParaRPr lang="en-US" dirty="0"/>
          </a:p>
          <a:p>
            <a:r>
              <a:rPr lang="en-US" dirty="0"/>
              <a:t>Include high-impact visual information</a:t>
            </a:r>
            <a:br>
              <a:rPr lang="en-US" dirty="0"/>
            </a:br>
            <a:endParaRPr lang="en-US" dirty="0"/>
          </a:p>
          <a:p>
            <a:r>
              <a:rPr lang="en-US" dirty="0"/>
              <a:t>Use minimal text</a:t>
            </a:r>
          </a:p>
          <a:p>
            <a:endParaRPr lang="en-US" dirty="0"/>
          </a:p>
        </p:txBody>
      </p:sp>
    </p:spTree>
    <p:extLst>
      <p:ext uri="{BB962C8B-B14F-4D97-AF65-F5344CB8AC3E}">
        <p14:creationId xmlns:p14="http://schemas.microsoft.com/office/powerpoint/2010/main" val="2114958614"/>
      </p:ext>
    </p:extLst>
  </p:cSld>
  <p:clrMapOvr>
    <a:masterClrMapping/>
  </p:clrMapOvr>
</p:sld>
</file>

<file path=ppt/theme/theme1.xml><?xml version="1.0" encoding="utf-8"?>
<a:theme xmlns:a="http://schemas.openxmlformats.org/drawingml/2006/main" name="UofSC Simple Theme">
  <a:themeElements>
    <a:clrScheme name="Custom 1">
      <a:dk1>
        <a:srgbClr val="000000"/>
      </a:dk1>
      <a:lt1>
        <a:srgbClr val="FFFFFF"/>
      </a:lt1>
      <a:dk2>
        <a:srgbClr val="73000A"/>
      </a:dk2>
      <a:lt2>
        <a:srgbClr val="E7E6E6"/>
      </a:lt2>
      <a:accent1>
        <a:srgbClr val="0D3841"/>
      </a:accent1>
      <a:accent2>
        <a:srgbClr val="E23B38"/>
      </a:accent2>
      <a:accent3>
        <a:srgbClr val="759005"/>
      </a:accent3>
      <a:accent4>
        <a:srgbClr val="FFF89E"/>
      </a:accent4>
      <a:accent5>
        <a:srgbClr val="3277B6"/>
      </a:accent5>
      <a:accent6>
        <a:srgbClr val="C1D832"/>
      </a:accent6>
      <a:hlink>
        <a:srgbClr val="73000A"/>
      </a:hlink>
      <a:folHlink>
        <a:srgbClr val="E23B3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258CAB0-DDDD-8E42-8715-79BD1402BECB}" vid="{EC9F5A20-6D19-7048-A333-7BEF17D9B2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usc_ppt_substitute_fonts_wide (1)</Template>
  <TotalTime>2555</TotalTime>
  <Words>2026</Words>
  <Application>Microsoft Office PowerPoint</Application>
  <PresentationFormat>Widescreen</PresentationFormat>
  <Paragraphs>281</Paragraphs>
  <Slides>45</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CordiaUPC</vt:lpstr>
      <vt:lpstr>Impact</vt:lpstr>
      <vt:lpstr>UofSC Simple Theme</vt:lpstr>
      <vt:lpstr>Creating your  research poster</vt:lpstr>
      <vt:lpstr>Presentation overview</vt:lpstr>
      <vt:lpstr>What is a poster session?</vt:lpstr>
      <vt:lpstr>What is a poster session?</vt:lpstr>
      <vt:lpstr>Summer research symposium</vt:lpstr>
      <vt:lpstr>Details</vt:lpstr>
      <vt:lpstr>2 posters per side of display board</vt:lpstr>
      <vt:lpstr>Registration </vt:lpstr>
      <vt:lpstr>Successful posters </vt:lpstr>
      <vt:lpstr>Great posters are …</vt:lpstr>
      <vt:lpstr>Content – what to include?</vt:lpstr>
      <vt:lpstr>Horizontal Layout</vt:lpstr>
      <vt:lpstr>Vertical layout</vt:lpstr>
      <vt:lpstr>University poster templates</vt:lpstr>
      <vt:lpstr>Research Poster 3-Column Template</vt:lpstr>
      <vt:lpstr>Research Poster Template</vt:lpstr>
      <vt:lpstr>You can get started now</vt:lpstr>
      <vt:lpstr>The “Better poster” format</vt:lpstr>
      <vt:lpstr>Planning your poster</vt:lpstr>
      <vt:lpstr>Information outline</vt:lpstr>
      <vt:lpstr>Poster tips</vt:lpstr>
      <vt:lpstr>Poster Text </vt:lpstr>
      <vt:lpstr>Poster images</vt:lpstr>
      <vt:lpstr>Presenting your poster</vt:lpstr>
      <vt:lpstr>Presenting your poster</vt:lpstr>
      <vt:lpstr>Presenting your poster</vt:lpstr>
      <vt:lpstr>Presenting your poster</vt:lpstr>
      <vt:lpstr>PowerPoint Presentation</vt:lpstr>
      <vt:lpstr>Questions about posters?</vt:lpstr>
      <vt:lpstr>Writing an abstract</vt:lpstr>
      <vt:lpstr>What is an abstract?</vt:lpstr>
      <vt:lpstr>What do abstracts convey to reader?</vt:lpstr>
      <vt:lpstr>Review the sample abstracts</vt:lpstr>
      <vt:lpstr>What if…</vt:lpstr>
      <vt:lpstr>Abstract style</vt:lpstr>
      <vt:lpstr>Make the abstract readable</vt:lpstr>
      <vt:lpstr>Time to write</vt:lpstr>
      <vt:lpstr>Introduction – 2 minutes</vt:lpstr>
      <vt:lpstr>Methods – 2 minutes</vt:lpstr>
      <vt:lpstr>Results – 2 minutes</vt:lpstr>
      <vt:lpstr>Discussion and Conclusions – 3 minutes</vt:lpstr>
      <vt:lpstr>Review and revise</vt:lpstr>
      <vt:lpstr>Always ask for help </vt:lpstr>
      <vt:lpstr>Questions about abstracts?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CLARK, LAUREN</dc:creator>
  <cp:lastModifiedBy>CLARK, LAUREN</cp:lastModifiedBy>
  <cp:revision>12</cp:revision>
  <cp:lastPrinted>2025-06-17T17:47:06Z</cp:lastPrinted>
  <dcterms:created xsi:type="dcterms:W3CDTF">2024-06-04T19:25:38Z</dcterms:created>
  <dcterms:modified xsi:type="dcterms:W3CDTF">2025-06-18T14:04:27Z</dcterms:modified>
</cp:coreProperties>
</file>