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sldIdLst>
    <p:sldId id="257" r:id="rId2"/>
    <p:sldId id="269"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D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snapToObjects="1">
      <p:cViewPr varScale="1">
        <p:scale>
          <a:sx n="81" d="100"/>
          <a:sy n="81" d="100"/>
        </p:scale>
        <p:origin x="126" y="47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28.214"/>
    </inkml:context>
    <inkml:brush xml:id="br0">
      <inkml:brushProperty name="width" value="0.1" units="cm"/>
      <inkml:brushProperty name="height" value="0.6" units="cm"/>
      <inkml:brushProperty name="inkEffects" value="pencil"/>
    </inkml:brush>
  </inkml:definitions>
  <inkml:trace contextRef="#ctx0" brushRef="#br0">10 1 16383,'-5'5'0,"1"-1"0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30.416"/>
    </inkml:context>
    <inkml:brush xml:id="br0">
      <inkml:brushProperty name="width" value="0.1" units="cm"/>
      <inkml:brushProperty name="height" value="0.6" units="cm"/>
      <inkml:brushProperty name="inkEffects" value="pencil"/>
    </inkml:brush>
  </inkml:definitions>
  <inkml:trace contextRef="#ctx0" brushRef="#br0">21 1 16383,'-11'0'0,"2"0"0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28.214"/>
    </inkml:context>
    <inkml:brush xml:id="br0">
      <inkml:brushProperty name="width" value="0.1" units="cm"/>
      <inkml:brushProperty name="height" value="0.6" units="cm"/>
      <inkml:brushProperty name="inkEffects" value="pencil"/>
    </inkml:brush>
  </inkml:definitions>
  <inkml:trace contextRef="#ctx0" brushRef="#br0">10 1 16383,'-5'5'0,"1"-1"0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30.416"/>
    </inkml:context>
    <inkml:brush xml:id="br0">
      <inkml:brushProperty name="width" value="0.1" units="cm"/>
      <inkml:brushProperty name="height" value="0.6" units="cm"/>
      <inkml:brushProperty name="inkEffects" value="pencil"/>
    </inkml:brush>
  </inkml:definitions>
  <inkml:trace contextRef="#ctx0" brushRef="#br0">21 1 16383,'-11'0'0,"2"0"0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28.214"/>
    </inkml:context>
    <inkml:brush xml:id="br0">
      <inkml:brushProperty name="width" value="0.1" units="cm"/>
      <inkml:brushProperty name="height" value="0.6" units="cm"/>
      <inkml:brushProperty name="inkEffects" value="pencil"/>
    </inkml:brush>
  </inkml:definitions>
  <inkml:trace contextRef="#ctx0" brushRef="#br0">10 1 16383,'-5'5'0,"1"-1"0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30.416"/>
    </inkml:context>
    <inkml:brush xml:id="br0">
      <inkml:brushProperty name="width" value="0.1" units="cm"/>
      <inkml:brushProperty name="height" value="0.6" units="cm"/>
      <inkml:brushProperty name="inkEffects" value="pencil"/>
    </inkml:brush>
  </inkml:definitions>
  <inkml:trace contextRef="#ctx0" brushRef="#br0">21 1 16383,'-11'0'0,"2"0"0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49:19.464"/>
    </inkml:context>
    <inkml:brush xml:id="br0">
      <inkml:brushProperty name="width" value="0.1" units="cm"/>
      <inkml:brushProperty name="height" value="0.6" units="cm"/>
      <inkml:brushProperty name="inkEffects" value="pencil"/>
    </inkml:brush>
  </inkml:definitions>
  <inkml:trace contextRef="#ctx0" brushRef="#br0">1 375 16383,'94'-8'0,"1"1"0,0 0 0,0-1 0,0 1 0,0-1 0,0 1 0,1-2 0,5 0 0,0-1 0,-2 0 0,-6 0 0,-10 0 0,-14 1 0,18-5 0,-12-1 0,-8 1 0,3-1 0,-4 3 0,12 1 0,-6 1 0,-17 1 0,-1 1 0,3 3 0,2-1 0,-1-2 0,0-1 0,-4 2 0,1 0 0,4-3 0,-2 1 0,31-5 0,-21 2 0,1 1 0,29 0 0,-29-2 0,3 2 0,-12 7 0,-2 2 0,3-2 0,-1 0 0,1 4 0,-1 0 0,39 0 0,4 0 0,-23 0 0,24 0 0,-49 6 0,-1 1 0,47 7 0,-47-1 0,-2 1 0,28 16 0,4-4 0,-2 12 0,-9-11 0,5 11 0,-12-4 0,0 5 0,-7 4 0,-18-7 0,-8 2 0,-7-3 0,-4 5 0,-2-1 0,-6 0 0,-6 6 0,-1-9 0,-6 8 0,0-14 0,-17 8 0,-9-14 0,-35-1 0,-8-12 0,-25-6 0,-3-1 0,40-4 0,-2 0 0,5-2 0,-1 0 0,-7-4 0,-2-2 0,-1-2 0,0-1 0,-6-4 0,-1 0 0,-5 0 0,0-1 0,0-2 0,-1 1 0,-5 0 0,0 1 0,5-5 0,-1 2 0,-10 6 0,0 2 0,10-3 0,1-1 0,-5 2 0,-1 1 0,1-2 0,0 0 0,5-2 0,-1 1 0,-10 0 0,0 3 0,4 5 0,0 3 0,1-2 0,-1 2 0,1 3 0,2 2 0,3-1 0,4 0 0,17 0 0,1 0 0,-11 0 0,2 0 0,-24-4 0,32 5 0,0 1 0,-39 6 0,19 6 0,11 13 0,13 7 0,17 8 0,9 11 0,22-12 0,6 3 0,5-10 0,20 2 0,27 6 0,11-16 0,-17-12 0,3-2 0,39 0 0,-31-9 0,2-1 0,-5 1 0,1-2 0,8-6 0,0-3 0,-2-1 0,-3-3 0,0-5 0,-4-3 0,-8 4 0,-1-1 0,19-12 0,-5 0 0,1-5 0,-3 6 0,1-3 0,-17 5 0,-3 1 0,32-14 0,-13 5 0,-1 2 0,2 7 0,-10 0 0,3 0 0,38-3 0,-19 2 0,-20 12 0,-1 2 0,4-3 0,40 2 0,-23 5 0,22 4 0,-16 4 0,3 15 0,7 9 0,-28 5 0,-18-8 0,-2 1 0,5 16 0,15 10 0,-16 3 0,-12-5 0,-4-2 0,-19-4 0,-1-1 0,-21-11 0,-12 2 0,-23-18 0,-28 7 0,-1-10 0,23-4 0,-2-1 0,4-1 0,-1-2 0,-9-1 0,-1 0 0,-5 1 0,-1-2 0,0-5 0,-1-1 0,-5 1 0,0-1 0,15-3 0,1 0 0,-6 3 0,-2 0 0,-3-1 0,-1 1 0,4 1 0,0 1 0,-1-1 0,3 0 0,-36 2 0,17 4 0,8 4 0,-6 7 0,24 9 0,7 12 0,7 9 0,23-5 0,5 7 0,18-12 0,6 12 0,25-17 0,20 2 0,25-17 0,9-6 0,-33-2 0,1-2 0,46-5 0,-37-2 0,3-2 0,-1-1 0,2-3 0,5-5 0,1 0 0,0 1 0,-1 0 0,-11 2 0,0-1 0,18-5 0,-4 0 0,9-4 0,-17 2 0,-1-1 0,0-6 0,14-6 0,-22 2 0,-3 0 0,-15 2 0,-11-4 0,2 3 0,-11-1 0,6 3 0,-7 5 0,5-3 0,-10 7 0,9-3 0,-6 7 0,11 1 0,1 6 0,0 1 0,10 2 0,-2 3 0,13 1 0,0 3 0,-7 0 0,5 0 0,-12 0 0,20 11 0,-10 5 0,14 12 0,-19 3 0,11 5 0,-16-4 0,5 3 0,-10-9 0,-12-2 0,-1-4 0,-7-3 0,-4-4 0,-1-2 0,-5-5 0,0 3 0,0-4 0,0 1 0,0-3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50:56.620"/>
    </inkml:context>
    <inkml:brush xml:id="br0">
      <inkml:brushProperty name="width" value="0.1" units="cm"/>
      <inkml:brushProperty name="height" value="0.6" units="cm"/>
      <inkml:brushProperty name="inkEffects" value="pencil"/>
    </inkml:brush>
  </inkml:definitions>
  <inkml:trace contextRef="#ctx0" brushRef="#br0">1 375 16383,'94'-8'0,"1"1"0,0 0 0,0-1 0,0 1 0,0-1 0,0 1 0,1-2 0,5 0 0,0-1 0,-2 0 0,-6 0 0,-10 0 0,-14 1 0,18-5 0,-12-1 0,-8 1 0,3-1 0,-4 3 0,12 1 0,-6 1 0,-17 1 0,-1 1 0,3 3 0,2-1 0,-1-2 0,0-1 0,-4 2 0,1 0 0,4-3 0,-2 1 0,31-5 0,-21 2 0,1 1 0,29 0 0,-29-2 0,3 2 0,-12 7 0,-2 2 0,3-2 0,-1 0 0,1 4 0,-1 0 0,39 0 0,4 0 0,-23 0 0,24 0 0,-49 6 0,-1 1 0,47 7 0,-47-1 0,-2 1 0,28 16 0,4-4 0,-2 12 0,-9-11 0,5 11 0,-12-4 0,0 5 0,-7 4 0,-18-7 0,-8 2 0,-7-3 0,-4 5 0,-2-1 0,-6 0 0,-6 6 0,-1-9 0,-6 8 0,0-14 0,-17 8 0,-9-14 0,-35-1 0,-8-12 0,-25-6 0,-3-1 0,40-4 0,-2 0 0,5-2 0,-1 0 0,-7-4 0,-2-2 0,-1-2 0,0-1 0,-6-4 0,-1 0 0,-5 0 0,0-1 0,0-2 0,-1 1 0,-5 0 0,0 1 0,5-5 0,-1 2 0,-10 6 0,0 2 0,10-3 0,1-1 0,-5 2 0,-1 1 0,1-2 0,0 0 0,5-2 0,-1 1 0,-10 0 0,0 3 0,4 5 0,0 3 0,1-2 0,-1 2 0,1 3 0,2 2 0,3-1 0,4 0 0,17 0 0,1 0 0,-11 0 0,2 0 0,-24-4 0,32 5 0,0 1 0,-39 6 0,19 6 0,11 13 0,13 7 0,17 8 0,9 11 0,22-12 0,6 3 0,5-10 0,20 2 0,27 6 0,11-16 0,-17-12 0,3-2 0,39 0 0,-31-9 0,2-1 0,-5 1 0,1-2 0,8-6 0,0-3 0,-2-1 0,-3-3 0,0-5 0,-4-3 0,-8 4 0,-1-1 0,19-12 0,-5 0 0,1-5 0,-3 6 0,1-3 0,-17 5 0,-3 1 0,32-14 0,-13 5 0,-1 2 0,2 7 0,-10 0 0,3 0 0,38-3 0,-19 2 0,-20 12 0,-1 2 0,4-3 0,40 2 0,-23 5 0,22 4 0,-16 4 0,3 15 0,7 9 0,-28 5 0,-18-8 0,-2 1 0,5 16 0,15 10 0,-16 3 0,-12-5 0,-4-2 0,-19-4 0,-1-1 0,-21-11 0,-12 2 0,-23-18 0,-28 7 0,-1-10 0,23-4 0,-2-1 0,4-1 0,-1-2 0,-9-1 0,-1 0 0,-5 1 0,-1-2 0,0-5 0,-1-1 0,-5 1 0,0-1 0,15-3 0,1 0 0,-6 3 0,-2 0 0,-3-1 0,-1 1 0,4 1 0,0 1 0,-1-1 0,3 0 0,-36 2 0,17 4 0,8 4 0,-6 7 0,24 9 0,7 12 0,7 9 0,23-5 0,5 7 0,18-12 0,6 12 0,25-17 0,20 2 0,25-17 0,9-6 0,-33-2 0,1-2 0,46-5 0,-37-2 0,3-2 0,-1-1 0,2-3 0,5-5 0,1 0 0,0 1 0,-1 0 0,-11 2 0,0-1 0,18-5 0,-4 0 0,9-4 0,-17 2 0,-1-1 0,0-6 0,14-6 0,-22 2 0,-3 0 0,-15 2 0,-11-4 0,2 3 0,-11-1 0,6 3 0,-7 5 0,5-3 0,-10 7 0,9-3 0,-6 7 0,11 1 0,1 6 0,0 1 0,10 2 0,-2 3 0,13 1 0,0 3 0,-7 0 0,5 0 0,-12 0 0,20 11 0,-10 5 0,14 12 0,-19 3 0,11 5 0,-16-4 0,5 3 0,-10-9 0,-12-2 0,-1-4 0,-7-3 0,-4-4 0,-1-2 0,-5-5 0,0 3 0,0-4 0,0 1 0,0-3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19:26:27.476"/>
    </inkml:context>
    <inkml:brush xml:id="br0">
      <inkml:brushProperty name="width" value="0.1" units="cm"/>
      <inkml:brushProperty name="height" value="0.6" units="cm"/>
      <inkml:brushProperty name="inkEffects" value="pencil"/>
    </inkml:brush>
  </inkml:definitions>
  <inkml:trace contextRef="#ctx0" brushRef="#br0">575 635 16383,'92'-15'0,"0"1"0,-1-1 0,1 1 0,-1-1 0,1 1 0,0-1 0,-1 1 0,1-1 0,-1 1 0,1 0 0,0-1 0,8-1 0,3 0 0,2 0 0,0-1 0,-1 1 0,-5 0 0,-6 1 0,-7 1 0,-10 0 0,-11 2 0,42-12 0,-20 1 0,10-3 0,-5 3 0,-25 9 0,-4 0 0,3-4 0,-1-2 0,0 3 0,0 1 0,-3 0 0,-2-1 0,0 1 0,0 1 0,0 5 0,-1 1 0,-1-1 0,-2 2 0,35 1 0,5 1 0,-31 6 0,12 0 0,-9 0 0,-7 0 0,7 15 0,-10 6 0,4 17 0,-22-4 0,3 4 0,-11-6 0,1 1 0,-6-2 0,-10-1 0,-5-5 0,-7 4 0,-2-5 0,-3 5 0,-4 7 0,-7 18 0,-3-8 0,-6 12 0,2-21 0,0 3 0,-10 2 0,-5-8 0,-11 5 0,-24-18 0,-13-2 0,27-12 0,-3-2 0,-13-1 0,-1-1 0,-1 1 0,-1-2 0,-17-6 0,-2-5 0,9-4 0,0-4 0,-15-1 0,1-4 0,13-5 0,1-1 0,-3 6 0,0-1 0,10-3 0,1-1 0,-1 6 0,1-1 0,-3-8 0,1-1 0,1 5 0,-1 1 0,0-6 0,-1-1 0,3 3 0,-1 3 0,1 3 0,-1 3 0,0 3 0,0 1 0,1-1 0,-1 1 0,0 2 0,1-1 0,-1-2 0,0-1 0,1 1 0,-1 1 0,-5 3 0,0 4 0,4 1 0,0 2 0,1 2 0,0 2 0,6 1 0,1 2 0,7-1 0,2 0 0,2-1 0,4 2 0,-21 6 0,-6 16 0,33 8 0,-32 27 0,30-9 0,3 5 0,19 0 0,17-5 0,1 12 0,6 1 0,4 5 0,18-8 0,15 0 0,27-17 0,19-9 0,14-5 0,-38-17 0,2-3 0,3-1 0,1-2 0,4-1 0,1-2 0,4-2 0,0 0 0,-4 0 0,1 0 0,7 1 0,1-2 0,-9-1 0,0-2 0,9-5 0,-1-1 0,-2-1 0,-1-1 0,0-4 0,0-1 0,-1 0 0,-1 1 0,-3 3 0,-1-1 0,-4-2 0,0 1 0,3 1 0,0 2 0,-7-1 0,-1 1 0,4 1 0,0 2 0,-4 0 0,-1 0 0,27-2 0,14-1 0,-23 2 0,6 3 0,3-3 0,-13 9 0,15-4 0,-6 5 0,-13 0 0,23 0 0,-33 0 0,35 0 0,-28 14 0,-9 1 0,0 20 0,-19-7 0,0 9 0,-7-5 0,-13 9 0,-5-10 0,-22 6 0,-40-2 0,-11-12 0,5-9 0,-7-4 0,8-7 0,-2-2 0,-18 0 0,-5-2 0,-3 2 0,-2-2 0,-5-1 0,-1-2 0,25-1 0,-1 0 0,0-1 0,-1-1 0,1-2 0,-1 0 0,1-1 0,-1-1 0,1 1 0,-1 1 0,1 1 0,2 1 0,-22-2 0,3 3 0,-2 1 0,6 3 0,29 2 0,3 0 0,-8 0 0,4 0 0,-18 0 0,-6 14 0,10-3 0,20 18 0,7-5 0,18-2 0,6 8 0,15-9 0,3 4 0,21-4 0,18-3 0,32-2 0,22 0 0,2-4 0,-41-8 0,1-1 0,-4 0 0,1-1 0,8-2 0,0 0 0,-4 0 0,1 0 0,3 0 0,-1 0 0,-3 0 0,-1 0 0,-3 0 0,-1 0 0,1 0 0,-3 0 0,30 0 0,-4-4 0,-7 2 0,-5-7 0,5 4 0,-13-1 0,4 2 0,-10 4 0,5 0 0,-1 0 0,-9 0 0,8 0 0,-16 7 0,1 7 0,-12 7 0,-7 15 0,-10-5 0,-16 15 0,-24-5 0,-9-7 0,-21 1 0,7-10 0,0 1 0,7-7 0,8-2 0,14-7 0,6 1 0,9-4 0,8 0 0,0-1 0,24 6 0,18-2 0,40 5 0,-28-11 0,2-1 0,7 0 0,2-1 0,7 0 0,2-4 0,0-8 0,0-4 0,0 1 0,0-4 0,-3-10 0,-2-5 0,-6 0 0,-3-1 0,0-3 0,-4-1 0,22-23 0,0-3 0,-23 16 0,18-16 0,-2 11 0,4 0 0,-9 16 0,-13 15 0,30 1 0,-25 15 0,35-1 0,-27 6 0,-10 12 0,-1 9 0,-18 12 0,11 12 0,-19-7 0,-3 10 0,-13 6 0,-5-8 0,-8 12 0,-24-13 0,-11 7 0,-22-3 0,-7 1 0,-8-5 0,-11-3 0,35-21 0,-3 0 0,0-5 0,-5-1 0,-30 4 0,-6-3 0,10-4 0,-3-2 0,11-3 0,-3-2 0,5 0 0,-7-1 0,2-2 0,-20-6 0,1-5 0,24-1 0,1-3 0,-19-4 0,2-3 0,32 2 0,0-1 0,-33-6 0,3-1 0,2-9 0,12 11 0,-1 0 0,25 6 0,1 0 0,-5-1 0,-2 1 0,1 2 0,-1 1 0,-6-5 0,-2 2 0,5 4 0,-2 1 0,-7-1 0,-2 2 0,5 1 0,0 3 0,-4 3 0,0 2 0,4 0 0,1 0 0,0 3 0,0 0 0,4 0 0,0 0 0,0 0 0,3 0 0,-25 9 0,-13 3 0,31 14 0,-14 7 0,15 5 0,17 2 0,13-2 0,12-1 0,12-2 0,-1-5 0,10-5 0,-3-2 0,4-8 0,7 4 0,5-7 0,8-1 0,4-3 0,-4 0 0,-1-1 0,-4 1 0,-4-4 0,-1 2 0,-3-5 0,-1 5 0,1-3 0,-1 1 0,1 2 0,-3-2 0,2-1 0,-6 3 0,6-5 0,-2 2 0,2 0 0,5-3 0,4 3 0,-3-3 0,6 0 0,-7 0 0,0 0 0,-1 0 0,-3 0 0,0 0 0,-1 0 0,1 0 0,3 0 0,5 0 0,10-3 0,5-2 0,5-4 0,12 0 0,9 3 0,21-3 0,17 8 0,-42-2 0,-1 0 0,31 3 0,7 0 0,-32 0 0,-1 0 0,-14 0 0,-18 0 0,-8 3 0,-6 1 0,-3 3 0,-4 7 0,0 13 0,-3 10 0,0 5 0,-4-2 0,3 1 0,-6-10 0,6-1 0,-6-11 0,6-8 0,-2 0 0,3-5 0,0 1 0,0-3 0,0-2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4/9/2021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340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4/9/2021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5371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4/9/2021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7449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4/9/2021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7724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4/9/2021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6537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4/9/2021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7339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4/9/2021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3165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4/9/2021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1819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4/9/2021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3551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4/9/2021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4241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4/9/2021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712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4/9/2021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99017370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80" r:id="rId6"/>
    <p:sldLayoutId id="2147483775" r:id="rId7"/>
    <p:sldLayoutId id="2147483776" r:id="rId8"/>
    <p:sldLayoutId id="2147483777" r:id="rId9"/>
    <p:sldLayoutId id="2147483779" r:id="rId10"/>
    <p:sldLayoutId id="2147483778"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8" Type="http://schemas.openxmlformats.org/officeDocument/2006/relationships/customXml" Target="../ink/ink16.xml"/><Relationship Id="rId3" Type="http://schemas.microsoft.com/office/2007/relationships/hdphoto" Target="../media/hdphoto11.wdp"/><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15.xml"/><Relationship Id="rId5" Type="http://schemas.openxmlformats.org/officeDocument/2006/relationships/image" Target="../media/image4.png"/><Relationship Id="rId10" Type="http://schemas.openxmlformats.org/officeDocument/2006/relationships/image" Target="../media/image16.jpg"/><Relationship Id="rId4" Type="http://schemas.openxmlformats.org/officeDocument/2006/relationships/customXml" Target="../ink/ink14.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customXml" Target="../ink/ink19.xml"/><Relationship Id="rId3" Type="http://schemas.microsoft.com/office/2007/relationships/hdphoto" Target="../media/hdphoto12.wdp"/><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18.xml"/><Relationship Id="rId11" Type="http://schemas.microsoft.com/office/2007/relationships/hdphoto" Target="../media/hdphoto13.wdp"/><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customXml" Target="../ink/ink17.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customXml" Target="../ink/ink20.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customXml" Target="../ink/ink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customXml" Target="../ink/ink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customXml" Target="../ink/ink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customXml" Target="../ink/ink5.xml"/></Relationships>
</file>

<file path=ppt/slides/_rels/slide6.xml.rels><?xml version="1.0" encoding="UTF-8" standalone="yes"?>
<Relationships xmlns="http://schemas.openxmlformats.org/package/2006/relationships"><Relationship Id="rId8" Type="http://schemas.openxmlformats.org/officeDocument/2006/relationships/customXml" Target="../ink/ink8.xml"/><Relationship Id="rId3" Type="http://schemas.microsoft.com/office/2007/relationships/hdphoto" Target="../media/hdphoto5.wdp"/><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7.xml"/><Relationship Id="rId11" Type="http://schemas.microsoft.com/office/2007/relationships/hdphoto" Target="../media/hdphoto6.wdp"/><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customXml" Target="../ink/ink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customXml" Target="../ink/ink9.xml"/></Relationships>
</file>

<file path=ppt/slides/_rels/slide8.xml.rels><?xml version="1.0" encoding="UTF-8" standalone="yes"?>
<Relationships xmlns="http://schemas.openxmlformats.org/package/2006/relationships"><Relationship Id="rId8" Type="http://schemas.openxmlformats.org/officeDocument/2006/relationships/customXml" Target="../ink/ink12.xml"/><Relationship Id="rId3" Type="http://schemas.microsoft.com/office/2007/relationships/hdphoto" Target="../media/hdphoto9.wdp"/><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11.xml"/><Relationship Id="rId5" Type="http://schemas.openxmlformats.org/officeDocument/2006/relationships/image" Target="../media/image4.png"/><Relationship Id="rId10" Type="http://schemas.openxmlformats.org/officeDocument/2006/relationships/image" Target="../media/image14.jpg"/><Relationship Id="rId4" Type="http://schemas.openxmlformats.org/officeDocument/2006/relationships/customXml" Target="../ink/ink10.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4.png"/><Relationship Id="rId4"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t>
            </a:r>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pic>
        <p:nvPicPr>
          <p:cNvPr id="19" name="Picture 18" descr="A child smiling at the camera&#10;&#10;">
            <a:extLst>
              <a:ext uri="{FF2B5EF4-FFF2-40B4-BE49-F238E27FC236}">
                <a16:creationId xmlns:a16="http://schemas.microsoft.com/office/drawing/2014/main" id="{6A83FFA2-0252-0448-9AFA-DD2F17F37074}"/>
              </a:ext>
            </a:extLst>
          </p:cNvPr>
          <p:cNvPicPr>
            <a:picLocks noChangeAspect="1"/>
          </p:cNvPicPr>
          <p:nvPr/>
        </p:nvPicPr>
        <p:blipFill>
          <a:blip r:embed="rId6"/>
          <a:stretch>
            <a:fillRect/>
          </a:stretch>
        </p:blipFill>
        <p:spPr>
          <a:xfrm rot="5400000">
            <a:off x="-415534" y="2866466"/>
            <a:ext cx="3324275" cy="2493206"/>
          </a:xfrm>
          <a:prstGeom prst="rect">
            <a:avLst/>
          </a:prstGeom>
        </p:spPr>
      </p:pic>
    </p:spTree>
    <p:extLst>
      <p:ext uri="{BB962C8B-B14F-4D97-AF65-F5344CB8AC3E}">
        <p14:creationId xmlns:p14="http://schemas.microsoft.com/office/powerpoint/2010/main" val="196104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9939"/>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numbers/healthcare</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3" name="Rectangle 2">
            <a:extLst>
              <a:ext uri="{FF2B5EF4-FFF2-40B4-BE49-F238E27FC236}">
                <a16:creationId xmlns:a16="http://schemas.microsoft.com/office/drawing/2014/main" id="{4D927331-3871-3641-BEAC-BCE369C27BA7}"/>
              </a:ext>
            </a:extLst>
          </p:cNvPr>
          <p:cNvSpPr/>
          <p:nvPr/>
        </p:nvSpPr>
        <p:spPr>
          <a:xfrm>
            <a:off x="4559487" y="2024755"/>
            <a:ext cx="7053348" cy="646331"/>
          </a:xfrm>
          <a:prstGeom prst="rect">
            <a:avLst/>
          </a:prstGeom>
        </p:spPr>
        <p:txBody>
          <a:bodyPr wrap="square">
            <a:spAutoFit/>
          </a:bodyPr>
          <a:lstStyle/>
          <a:p>
            <a:r>
              <a:rPr lang="en-US" dirty="0">
                <a:latin typeface="Calibri" panose="020F0502020204030204" pitchFamily="34" charset="0"/>
              </a:rPr>
              <a:t>Percent of US healthcare institutions provide arts programming for patients, families, and even staff</a:t>
            </a:r>
          </a:p>
        </p:txBody>
      </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14:cNvPr>
              <p14:cNvContentPartPr/>
              <p14:nvPr/>
            </p14:nvContentPartPr>
            <p14:xfrm>
              <a:off x="8506294" y="7373812"/>
              <a:ext cx="3600" cy="3600"/>
            </p14:xfrm>
          </p:contentPart>
        </mc:Choice>
        <mc:Fallback>
          <p:pic>
            <p:nvPicPr>
              <p: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cNvPr>
              <p:cNvPicPr/>
              <p:nvPr/>
            </p:nvPicPr>
            <p:blipFill>
              <a:blip r:embed="rId7"/>
              <a:stretch>
                <a:fillRect/>
              </a:stretch>
            </p:blipFill>
            <p:spPr>
              <a:xfrm>
                <a:off x="8488294" y="7265812"/>
                <a:ext cx="39240" cy="2192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14:cNvPr>
              <p14:cNvContentPartPr/>
              <p14:nvPr/>
            </p14:nvContentPartPr>
            <p14:xfrm>
              <a:off x="5247934" y="7638412"/>
              <a:ext cx="7560" cy="360"/>
            </p14:xfrm>
          </p:contentPart>
        </mc:Choice>
        <mc:Fallback>
          <p:pic>
            <p:nvPicPr>
              <p: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cNvPr>
              <p:cNvPicPr/>
              <p:nvPr/>
            </p:nvPicPr>
            <p:blipFill>
              <a:blip r:embed="rId9"/>
              <a:stretch>
                <a:fillRect/>
              </a:stretch>
            </p:blipFill>
            <p:spPr>
              <a:xfrm>
                <a:off x="5229934" y="7530412"/>
                <a:ext cx="43200" cy="216000"/>
              </a:xfrm>
              <a:prstGeom prst="rect">
                <a:avLst/>
              </a:prstGeom>
            </p:spPr>
          </p:pic>
        </mc:Fallback>
      </mc:AlternateContent>
      <p:sp>
        <p:nvSpPr>
          <p:cNvPr id="14" name="Oval 13">
            <a:extLst>
              <a:ext uri="{FF2B5EF4-FFF2-40B4-BE49-F238E27FC236}">
                <a16:creationId xmlns:a16="http://schemas.microsoft.com/office/drawing/2014/main" id="{B913F67A-E7F7-9F47-8B92-A508E2F200A9}"/>
              </a:ext>
              <a:ext uri="{C183D7F6-B498-43B3-948B-1728B52AA6E4}">
                <adec:decorative xmlns:adec="http://schemas.microsoft.com/office/drawing/2017/decorative" val="1"/>
              </a:ext>
            </a:extLst>
          </p:cNvPr>
          <p:cNvSpPr/>
          <p:nvPr/>
        </p:nvSpPr>
        <p:spPr>
          <a:xfrm>
            <a:off x="2849664" y="3340261"/>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56EC36-B1C5-CF47-9E9F-D9FC875804C1}"/>
              </a:ext>
            </a:extLst>
          </p:cNvPr>
          <p:cNvSpPr/>
          <p:nvPr/>
        </p:nvSpPr>
        <p:spPr>
          <a:xfrm>
            <a:off x="4563607" y="3635353"/>
            <a:ext cx="6766720" cy="646331"/>
          </a:xfrm>
          <a:prstGeom prst="rect">
            <a:avLst/>
          </a:prstGeom>
        </p:spPr>
        <p:txBody>
          <a:bodyPr wrap="square">
            <a:spAutoFit/>
          </a:bodyPr>
          <a:lstStyle/>
          <a:p>
            <a:r>
              <a:rPr lang="en-US" dirty="0">
                <a:latin typeface="Calibri" panose="020F0502020204030204" pitchFamily="34" charset="0"/>
              </a:rPr>
              <a:t>percent who have art programs report shorter hospital stays, better pain management, and less medication </a:t>
            </a:r>
          </a:p>
        </p:txBody>
      </p:sp>
      <p:sp>
        <p:nvSpPr>
          <p:cNvPr id="27" name="TextBox 26">
            <a:extLst>
              <a:ext uri="{FF2B5EF4-FFF2-40B4-BE49-F238E27FC236}">
                <a16:creationId xmlns:a16="http://schemas.microsoft.com/office/drawing/2014/main" id="{EC545541-328F-B64E-ADA5-29AFFBCB15A8}"/>
              </a:ext>
            </a:extLst>
          </p:cNvPr>
          <p:cNvSpPr txBox="1"/>
          <p:nvPr/>
        </p:nvSpPr>
        <p:spPr>
          <a:xfrm>
            <a:off x="2849664" y="1873899"/>
            <a:ext cx="1549484"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50</a:t>
            </a:r>
          </a:p>
        </p:txBody>
      </p:sp>
      <p:sp>
        <p:nvSpPr>
          <p:cNvPr id="28" name="TextBox 27">
            <a:extLst>
              <a:ext uri="{FF2B5EF4-FFF2-40B4-BE49-F238E27FC236}">
                <a16:creationId xmlns:a16="http://schemas.microsoft.com/office/drawing/2014/main" id="{C3389137-A993-AE46-9B01-1E054A46EB25}"/>
              </a:ext>
            </a:extLst>
          </p:cNvPr>
          <p:cNvSpPr txBox="1"/>
          <p:nvPr/>
        </p:nvSpPr>
        <p:spPr>
          <a:xfrm>
            <a:off x="2729651" y="3557463"/>
            <a:ext cx="1669496"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78</a:t>
            </a:r>
          </a:p>
        </p:txBody>
      </p:sp>
      <p:pic>
        <p:nvPicPr>
          <p:cNvPr id="15" name="Picture 14" descr="A picture containing indoor concert">
            <a:extLst>
              <a:ext uri="{FF2B5EF4-FFF2-40B4-BE49-F238E27FC236}">
                <a16:creationId xmlns:a16="http://schemas.microsoft.com/office/drawing/2014/main" id="{F61CDFEC-81C5-3A45-B65D-AC2FF4929FB9}"/>
              </a:ext>
            </a:extLst>
          </p:cNvPr>
          <p:cNvPicPr>
            <a:picLocks noChangeAspect="1"/>
          </p:cNvPicPr>
          <p:nvPr/>
        </p:nvPicPr>
        <p:blipFill rotWithShape="1">
          <a:blip r:embed="rId10"/>
          <a:srcRect l="5508" t="18607" r="8246" b="12010"/>
          <a:stretch/>
        </p:blipFill>
        <p:spPr>
          <a:xfrm>
            <a:off x="7549835" y="4277509"/>
            <a:ext cx="4639867" cy="2542909"/>
          </a:xfrm>
          <a:prstGeom prst="rect">
            <a:avLst/>
          </a:prstGeom>
        </p:spPr>
      </p:pic>
    </p:spTree>
    <p:extLst>
      <p:ext uri="{BB962C8B-B14F-4D97-AF65-F5344CB8AC3E}">
        <p14:creationId xmlns:p14="http://schemas.microsoft.com/office/powerpoint/2010/main" val="215016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875557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numbers/military health and well-being</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14:cNvPr>
              <p14:cNvContentPartPr/>
              <p14:nvPr/>
            </p14:nvContentPartPr>
            <p14:xfrm>
              <a:off x="8506294" y="7373812"/>
              <a:ext cx="3600" cy="3600"/>
            </p14:xfrm>
          </p:contentPart>
        </mc:Choice>
        <mc:Fallback>
          <p:pic>
            <p:nvPicPr>
              <p: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cNvPr>
              <p:cNvPicPr/>
              <p:nvPr/>
            </p:nvPicPr>
            <p:blipFill>
              <a:blip r:embed="rId7"/>
              <a:stretch>
                <a:fillRect/>
              </a:stretch>
            </p:blipFill>
            <p:spPr>
              <a:xfrm>
                <a:off x="8488294" y="7265812"/>
                <a:ext cx="39240" cy="2192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14:cNvPr>
              <p14:cNvContentPartPr/>
              <p14:nvPr/>
            </p14:nvContentPartPr>
            <p14:xfrm>
              <a:off x="5247934" y="7638412"/>
              <a:ext cx="7560" cy="360"/>
            </p14:xfrm>
          </p:contentPart>
        </mc:Choice>
        <mc:Fallback>
          <p:pic>
            <p:nvPicPr>
              <p: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cNvPr>
              <p:cNvPicPr/>
              <p:nvPr/>
            </p:nvPicPr>
            <p:blipFill>
              <a:blip r:embed="rId9"/>
              <a:stretch>
                <a:fillRect/>
              </a:stretch>
            </p:blipFill>
            <p:spPr>
              <a:xfrm>
                <a:off x="5229934" y="7530412"/>
                <a:ext cx="43200" cy="216000"/>
              </a:xfrm>
              <a:prstGeom prst="rect">
                <a:avLst/>
              </a:prstGeom>
            </p:spPr>
          </p:pic>
        </mc:Fallback>
      </mc:AlternateContent>
      <p:sp>
        <p:nvSpPr>
          <p:cNvPr id="27" name="TextBox 26">
            <a:extLst>
              <a:ext uri="{FF2B5EF4-FFF2-40B4-BE49-F238E27FC236}">
                <a16:creationId xmlns:a16="http://schemas.microsoft.com/office/drawing/2014/main" id="{EC545541-328F-B64E-ADA5-29AFFBCB15A8}"/>
              </a:ext>
            </a:extLst>
          </p:cNvPr>
          <p:cNvSpPr txBox="1"/>
          <p:nvPr/>
        </p:nvSpPr>
        <p:spPr>
          <a:xfrm>
            <a:off x="2651951" y="1824471"/>
            <a:ext cx="1821125"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4th</a:t>
            </a:r>
          </a:p>
        </p:txBody>
      </p:sp>
      <p:sp>
        <p:nvSpPr>
          <p:cNvPr id="5" name="Rectangle 4">
            <a:extLst>
              <a:ext uri="{FF2B5EF4-FFF2-40B4-BE49-F238E27FC236}">
                <a16:creationId xmlns:a16="http://schemas.microsoft.com/office/drawing/2014/main" id="{9E71E7E7-1795-8042-A50F-2FB68BD3BB01}"/>
              </a:ext>
            </a:extLst>
          </p:cNvPr>
          <p:cNvSpPr/>
          <p:nvPr/>
        </p:nvSpPr>
        <p:spPr>
          <a:xfrm>
            <a:off x="4473076" y="1728222"/>
            <a:ext cx="5784107" cy="1200329"/>
          </a:xfrm>
          <a:prstGeom prst="rect">
            <a:avLst/>
          </a:prstGeom>
        </p:spPr>
        <p:txBody>
          <a:bodyPr wrap="square">
            <a:spAutoFit/>
          </a:bodyPr>
          <a:lstStyle/>
          <a:p>
            <a:r>
              <a:rPr lang="en-US" dirty="0">
                <a:latin typeface="Calibri" panose="020F0502020204030204" pitchFamily="34" charset="0"/>
              </a:rPr>
              <a:t>The arts heal the mental, physical, and moral injuries of war for military servicemembers and Veterans, who rank the creative arts therapies in the top 4 (out of 40) interventions and treatments.  </a:t>
            </a:r>
          </a:p>
        </p:txBody>
      </p:sp>
      <p:pic>
        <p:nvPicPr>
          <p:cNvPr id="9" name="Picture 8" descr="A gentlemen standing in front of a painting&#10;&#10;">
            <a:extLst>
              <a:ext uri="{FF2B5EF4-FFF2-40B4-BE49-F238E27FC236}">
                <a16:creationId xmlns:a16="http://schemas.microsoft.com/office/drawing/2014/main" id="{36AEDD2E-7273-EC4B-B56C-B1583A0A3C8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6000"/>
                    </a14:imgEffect>
                  </a14:imgLayer>
                </a14:imgProps>
              </a:ext>
            </a:extLst>
          </a:blip>
          <a:stretch>
            <a:fillRect/>
          </a:stretch>
        </p:blipFill>
        <p:spPr>
          <a:xfrm rot="5400000">
            <a:off x="-496126" y="3395281"/>
            <a:ext cx="3930994" cy="2948246"/>
          </a:xfrm>
          <a:prstGeom prst="rect">
            <a:avLst/>
          </a:prstGeom>
        </p:spPr>
      </p:pic>
    </p:spTree>
    <p:extLst>
      <p:ext uri="{BB962C8B-B14F-4D97-AF65-F5344CB8AC3E}">
        <p14:creationId xmlns:p14="http://schemas.microsoft.com/office/powerpoint/2010/main" val="3342678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5" name="Rectangle 4">
            <a:extLst>
              <a:ext uri="{FF2B5EF4-FFF2-40B4-BE49-F238E27FC236}">
                <a16:creationId xmlns:a16="http://schemas.microsoft.com/office/drawing/2014/main" id="{9E71E7E7-1795-8042-A50F-2FB68BD3BB01}"/>
              </a:ext>
            </a:extLst>
          </p:cNvPr>
          <p:cNvSpPr/>
          <p:nvPr/>
        </p:nvSpPr>
        <p:spPr>
          <a:xfrm>
            <a:off x="4473076" y="1910613"/>
            <a:ext cx="7043421" cy="3270254"/>
          </a:xfrm>
          <a:prstGeom prst="rect">
            <a:avLst/>
          </a:prstGeom>
        </p:spPr>
        <p:txBody>
          <a:bodyPr wrap="square">
            <a:spAutoFit/>
          </a:bodyPr>
          <a:lstStyle/>
          <a:p>
            <a:pPr>
              <a:lnSpc>
                <a:spcPct val="150000"/>
              </a:lnSpc>
            </a:pPr>
            <a:r>
              <a:rPr lang="en-US" sz="2000" dirty="0"/>
              <a:t>The arts are a fundamental component of healthy communities strengthening them socially, educationally, and economically — benefits that persist even in difficult social and economic times. They ennoble and inspire us, fostering creativity, goodness, and beauty. The arts bring us joy, help us express our values, and build bridges between cultures. </a:t>
            </a:r>
          </a:p>
        </p:txBody>
      </p:sp>
      <p:sp>
        <p:nvSpPr>
          <p:cNvPr id="8" name="Rectangle 7">
            <a:extLst>
              <a:ext uri="{FF2B5EF4-FFF2-40B4-BE49-F238E27FC236}">
                <a16:creationId xmlns:a16="http://schemas.microsoft.com/office/drawing/2014/main" id="{9E43F078-0746-2141-9398-14CE0AA272C3}"/>
              </a:ext>
            </a:extLst>
          </p:cNvPr>
          <p:cNvSpPr/>
          <p:nvPr/>
        </p:nvSpPr>
        <p:spPr>
          <a:xfrm>
            <a:off x="3071332" y="5696678"/>
            <a:ext cx="9225924" cy="673582"/>
          </a:xfrm>
          <a:prstGeom prst="rect">
            <a:avLst/>
          </a:prstGeom>
        </p:spPr>
        <p:txBody>
          <a:bodyPr wrap="none">
            <a:spAutoFit/>
          </a:bodyPr>
          <a:lstStyle/>
          <a:p>
            <a:pPr>
              <a:lnSpc>
                <a:spcPct val="150000"/>
              </a:lnSpc>
            </a:pPr>
            <a:r>
              <a:rPr lang="en-US" sz="2800" dirty="0">
                <a:latin typeface="Chalkduster" panose="03050602040202020205" pitchFamily="66" charset="77"/>
              </a:rPr>
              <a:t>The arts are fundamental to our humanity. </a:t>
            </a:r>
          </a:p>
        </p:txBody>
      </p:sp>
      <p:pic>
        <p:nvPicPr>
          <p:cNvPr id="14" name="Picture 13" descr="A picture containing a child with art work.">
            <a:extLst>
              <a:ext uri="{FF2B5EF4-FFF2-40B4-BE49-F238E27FC236}">
                <a16:creationId xmlns:a16="http://schemas.microsoft.com/office/drawing/2014/main" id="{5E1BD9EE-6473-604C-8456-98CC73A7DF07}"/>
              </a:ext>
            </a:extLst>
          </p:cNvPr>
          <p:cNvPicPr>
            <a:picLocks noChangeAspect="1"/>
          </p:cNvPicPr>
          <p:nvPr/>
        </p:nvPicPr>
        <p:blipFill>
          <a:blip r:embed="rId6"/>
          <a:stretch>
            <a:fillRect/>
          </a:stretch>
        </p:blipFill>
        <p:spPr>
          <a:xfrm rot="5400000">
            <a:off x="-453329" y="3241675"/>
            <a:ext cx="3626634" cy="2719976"/>
          </a:xfrm>
          <a:prstGeom prst="rect">
            <a:avLst/>
          </a:prstGeom>
        </p:spPr>
      </p:pic>
    </p:spTree>
    <p:extLst>
      <p:ext uri="{BB962C8B-B14F-4D97-AF65-F5344CB8AC3E}">
        <p14:creationId xmlns:p14="http://schemas.microsoft.com/office/powerpoint/2010/main" val="220756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5" name="Rectangle 4">
            <a:extLst>
              <a:ext uri="{FF2B5EF4-FFF2-40B4-BE49-F238E27FC236}">
                <a16:creationId xmlns:a16="http://schemas.microsoft.com/office/drawing/2014/main" id="{9E71E7E7-1795-8042-A50F-2FB68BD3BB01}"/>
              </a:ext>
            </a:extLst>
          </p:cNvPr>
          <p:cNvSpPr/>
          <p:nvPr/>
        </p:nvSpPr>
        <p:spPr>
          <a:xfrm>
            <a:off x="4473076" y="2071251"/>
            <a:ext cx="7470380" cy="4093428"/>
          </a:xfrm>
          <a:prstGeom prst="rect">
            <a:avLst/>
          </a:prstGeom>
        </p:spPr>
        <p:txBody>
          <a:bodyPr wrap="square">
            <a:spAutoFit/>
          </a:bodyPr>
          <a:lstStyle/>
          <a:p>
            <a:r>
              <a:rPr lang="en-US" sz="2000" dirty="0">
                <a:latin typeface="Chalkduster" panose="03050602040202020205" pitchFamily="66" charset="77"/>
              </a:rPr>
              <a:t>Works Cited: Americans for the Arts</a:t>
            </a:r>
          </a:p>
          <a:p>
            <a:r>
              <a:rPr lang="en-US" sz="2000" dirty="0" err="1">
                <a:latin typeface="Chalkduster" panose="03050602040202020205" pitchFamily="66" charset="77"/>
              </a:rPr>
              <a:t>americansforthearts.org</a:t>
            </a:r>
            <a:endParaRPr lang="en-US" sz="2000" dirty="0">
              <a:latin typeface="Chalkduster" panose="03050602040202020205" pitchFamily="66" charset="77"/>
            </a:endParaRPr>
          </a:p>
          <a:p>
            <a:endParaRPr lang="en-US" sz="2000" dirty="0">
              <a:latin typeface="Chalkduster" panose="03050602040202020205" pitchFamily="66" charset="77"/>
            </a:endParaRPr>
          </a:p>
          <a:p>
            <a:r>
              <a:rPr lang="en-US" sz="2000" dirty="0">
                <a:latin typeface="Chalkduster" panose="03050602040202020205" pitchFamily="66" charset="77"/>
              </a:rPr>
              <a:t>Artists involved in this</a:t>
            </a:r>
          </a:p>
          <a:p>
            <a:r>
              <a:rPr lang="en-US" sz="2000" dirty="0">
                <a:latin typeface="Chalkduster" panose="03050602040202020205" pitchFamily="66" charset="77"/>
              </a:rPr>
              <a:t>presentation: </a:t>
            </a:r>
          </a:p>
          <a:p>
            <a:r>
              <a:rPr lang="en-US" sz="2000" dirty="0">
                <a:latin typeface="Chalkduster" panose="03050602040202020205" pitchFamily="66" charset="77"/>
              </a:rPr>
              <a:t>Debbie </a:t>
            </a:r>
            <a:r>
              <a:rPr lang="en-US" sz="2000" dirty="0" err="1">
                <a:latin typeface="Chalkduster" panose="03050602040202020205" pitchFamily="66" charset="77"/>
              </a:rPr>
              <a:t>Jaillette</a:t>
            </a:r>
            <a:r>
              <a:rPr lang="en-US" sz="2000" dirty="0">
                <a:latin typeface="Chalkduster" panose="03050602040202020205" pitchFamily="66" charset="77"/>
              </a:rPr>
              <a:t>, photographer and musician</a:t>
            </a:r>
          </a:p>
          <a:p>
            <a:r>
              <a:rPr lang="en-US" sz="2000" dirty="0">
                <a:latin typeface="Chalkduster" panose="03050602040202020205" pitchFamily="66" charset="77"/>
              </a:rPr>
              <a:t>Fran Gardner, designer and visual artist</a:t>
            </a:r>
          </a:p>
          <a:p>
            <a:r>
              <a:rPr lang="en-US" sz="2000" dirty="0">
                <a:latin typeface="Chalkduster" panose="03050602040202020205" pitchFamily="66" charset="77"/>
              </a:rPr>
              <a:t>Eric Grace, designer/video production manager</a:t>
            </a:r>
          </a:p>
          <a:p>
            <a:r>
              <a:rPr lang="en-US" sz="2000" dirty="0">
                <a:latin typeface="Chalkduster" panose="03050602040202020205" pitchFamily="66" charset="77"/>
              </a:rPr>
              <a:t>Lisa Knox, LCSD data and musician</a:t>
            </a:r>
          </a:p>
          <a:p>
            <a:r>
              <a:rPr lang="en-US" sz="2000" dirty="0">
                <a:latin typeface="Chalkduster" panose="03050602040202020205" pitchFamily="66" charset="77"/>
              </a:rPr>
              <a:t>Lisa Hammond, Town/Gown organizer and poet</a:t>
            </a:r>
          </a:p>
          <a:p>
            <a:r>
              <a:rPr lang="en-US" sz="2000" dirty="0">
                <a:latin typeface="Chalkduster" panose="03050602040202020205" pitchFamily="66" charset="77"/>
              </a:rPr>
              <a:t>Over 50 people who participated as on-camera and behind camera talent</a:t>
            </a:r>
          </a:p>
          <a:p>
            <a:endParaRPr lang="en-US" sz="2000" dirty="0">
              <a:latin typeface="Chalkduster" panose="03050602040202020205" pitchFamily="66" charset="77"/>
            </a:endParaRPr>
          </a:p>
        </p:txBody>
      </p:sp>
      <p:pic>
        <p:nvPicPr>
          <p:cNvPr id="8" name="Picture 7" descr="A picture containing ballet dancers">
            <a:extLst>
              <a:ext uri="{FF2B5EF4-FFF2-40B4-BE49-F238E27FC236}">
                <a16:creationId xmlns:a16="http://schemas.microsoft.com/office/drawing/2014/main" id="{B5AC2B81-A8CA-0645-B161-CB9FFFCBFA7C}"/>
              </a:ext>
            </a:extLst>
          </p:cNvPr>
          <p:cNvPicPr>
            <a:picLocks noChangeAspect="1"/>
          </p:cNvPicPr>
          <p:nvPr/>
        </p:nvPicPr>
        <p:blipFill>
          <a:blip r:embed="rId6"/>
          <a:stretch>
            <a:fillRect/>
          </a:stretch>
        </p:blipFill>
        <p:spPr>
          <a:xfrm>
            <a:off x="-26208" y="3013162"/>
            <a:ext cx="3063855" cy="3844838"/>
          </a:xfrm>
          <a:prstGeom prst="rect">
            <a:avLst/>
          </a:prstGeom>
        </p:spPr>
      </p:pic>
    </p:spTree>
    <p:extLst>
      <p:ext uri="{BB962C8B-B14F-4D97-AF65-F5344CB8AC3E}">
        <p14:creationId xmlns:p14="http://schemas.microsoft.com/office/powerpoint/2010/main" val="348300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numbers/well-being</a:t>
            </a:r>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A47D6B-EC7B-D741-8775-37CAEA9CE015}"/>
              </a:ext>
              <a:ext uri="{C183D7F6-B498-43B3-948B-1728B52AA6E4}">
                <adec:decorative xmlns:adec="http://schemas.microsoft.com/office/drawing/2017/decorative" val="1"/>
              </a:ext>
            </a:extLst>
          </p:cNvPr>
          <p:cNvSpPr/>
          <p:nvPr/>
        </p:nvSpPr>
        <p:spPr>
          <a:xfrm>
            <a:off x="2849663" y="330759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277729-AD50-D344-9A0F-B63ABDFE5CC6}"/>
              </a:ext>
              <a:ext uri="{C183D7F6-B498-43B3-948B-1728B52AA6E4}">
                <adec:decorative xmlns:adec="http://schemas.microsoft.com/office/drawing/2017/decorative" val="1"/>
              </a:ext>
            </a:extLst>
          </p:cNvPr>
          <p:cNvSpPr/>
          <p:nvPr/>
        </p:nvSpPr>
        <p:spPr>
          <a:xfrm>
            <a:off x="2849664" y="4947987"/>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490445-8793-7F43-9711-5C8994229BFB}"/>
              </a:ext>
            </a:extLst>
          </p:cNvPr>
          <p:cNvSpPr txBox="1"/>
          <p:nvPr/>
        </p:nvSpPr>
        <p:spPr>
          <a:xfrm>
            <a:off x="3071332" y="1865016"/>
            <a:ext cx="1108371" cy="923330"/>
          </a:xfrm>
          <a:prstGeom prst="rect">
            <a:avLst/>
          </a:prstGeom>
          <a:noFill/>
        </p:spPr>
        <p:txBody>
          <a:bodyPr wrap="square" rtlCol="0">
            <a:spAutoFit/>
          </a:bodyPr>
          <a:lstStyle/>
          <a:p>
            <a:pPr algn="ctr"/>
            <a:r>
              <a:rPr lang="en-US" sz="5400" dirty="0">
                <a:solidFill>
                  <a:schemeClr val="bg1"/>
                </a:solidFill>
                <a:latin typeface="Chalkduster" panose="03050602040202020205" pitchFamily="66" charset="77"/>
              </a:rPr>
              <a:t>69</a:t>
            </a:r>
          </a:p>
        </p:txBody>
      </p:sp>
      <p:sp>
        <p:nvSpPr>
          <p:cNvPr id="13" name="TextBox 12">
            <a:extLst>
              <a:ext uri="{FF2B5EF4-FFF2-40B4-BE49-F238E27FC236}">
                <a16:creationId xmlns:a16="http://schemas.microsoft.com/office/drawing/2014/main" id="{1E1DE0ED-C97A-BF41-B43D-528900430235}"/>
              </a:ext>
            </a:extLst>
          </p:cNvPr>
          <p:cNvSpPr txBox="1"/>
          <p:nvPr/>
        </p:nvSpPr>
        <p:spPr>
          <a:xfrm>
            <a:off x="3014567" y="3545186"/>
            <a:ext cx="1108371"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73</a:t>
            </a:r>
          </a:p>
        </p:txBody>
      </p:sp>
      <p:sp>
        <p:nvSpPr>
          <p:cNvPr id="14" name="TextBox 13">
            <a:extLst>
              <a:ext uri="{FF2B5EF4-FFF2-40B4-BE49-F238E27FC236}">
                <a16:creationId xmlns:a16="http://schemas.microsoft.com/office/drawing/2014/main" id="{5EFFB077-CA34-3046-A09F-A8AFFCB86810}"/>
              </a:ext>
            </a:extLst>
          </p:cNvPr>
          <p:cNvSpPr txBox="1"/>
          <p:nvPr/>
        </p:nvSpPr>
        <p:spPr>
          <a:xfrm>
            <a:off x="2965138" y="5189291"/>
            <a:ext cx="1273278" cy="923330"/>
          </a:xfrm>
          <a:prstGeom prst="rect">
            <a:avLst/>
          </a:prstGeom>
          <a:noFill/>
        </p:spPr>
        <p:txBody>
          <a:bodyPr wrap="square" rtlCol="0">
            <a:spAutoFit/>
          </a:bodyPr>
          <a:lstStyle/>
          <a:p>
            <a:pPr algn="ctr"/>
            <a:r>
              <a:rPr lang="en-US" sz="5400" dirty="0">
                <a:solidFill>
                  <a:schemeClr val="bg1"/>
                </a:solidFill>
                <a:latin typeface="Chalkduster" panose="03050602040202020205" pitchFamily="66" charset="77"/>
              </a:rPr>
              <a:t>81</a:t>
            </a:r>
          </a:p>
        </p:txBody>
      </p:sp>
      <p:sp>
        <p:nvSpPr>
          <p:cNvPr id="15" name="Rectangle 14">
            <a:extLst>
              <a:ext uri="{FF2B5EF4-FFF2-40B4-BE49-F238E27FC236}">
                <a16:creationId xmlns:a16="http://schemas.microsoft.com/office/drawing/2014/main" id="{1EEFAF36-55C8-9E47-BB21-E8ADE9483747}"/>
              </a:ext>
            </a:extLst>
          </p:cNvPr>
          <p:cNvSpPr/>
          <p:nvPr/>
        </p:nvSpPr>
        <p:spPr>
          <a:xfrm>
            <a:off x="4401371" y="2142015"/>
            <a:ext cx="7595091" cy="646331"/>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percent of Americans believe the arts “lift me up beyond everyday experiences”</a:t>
            </a:r>
            <a:r>
              <a:rPr lang="en-US" dirty="0">
                <a:effectLst/>
              </a:rPr>
              <a:t> </a:t>
            </a:r>
            <a:endParaRPr lang="en-US" dirty="0"/>
          </a:p>
        </p:txBody>
      </p:sp>
      <p:sp>
        <p:nvSpPr>
          <p:cNvPr id="16" name="Rectangle 15">
            <a:extLst>
              <a:ext uri="{FF2B5EF4-FFF2-40B4-BE49-F238E27FC236}">
                <a16:creationId xmlns:a16="http://schemas.microsoft.com/office/drawing/2014/main" id="{9679532E-C311-5F47-A839-6097E1643EB5}"/>
              </a:ext>
            </a:extLst>
          </p:cNvPr>
          <p:cNvSpPr/>
          <p:nvPr/>
        </p:nvSpPr>
        <p:spPr>
          <a:xfrm>
            <a:off x="4452748" y="3743738"/>
            <a:ext cx="7265487" cy="646331"/>
          </a:xfrm>
          <a:prstGeom prst="rect">
            <a:avLst/>
          </a:prstGeom>
        </p:spPr>
        <p:txBody>
          <a:bodyPr wrap="square">
            <a:spAutoFit/>
          </a:bodyPr>
          <a:lstStyle/>
          <a:p>
            <a:r>
              <a:rPr lang="en-US" dirty="0">
                <a:latin typeface="Calibri" panose="020F0502020204030204" pitchFamily="34" charset="0"/>
              </a:rPr>
              <a:t>percent of Americans feel the arts give them “pure pleasure to experience and participate” </a:t>
            </a:r>
          </a:p>
        </p:txBody>
      </p:sp>
      <p:sp>
        <p:nvSpPr>
          <p:cNvPr id="17" name="Rectangle 16">
            <a:extLst>
              <a:ext uri="{FF2B5EF4-FFF2-40B4-BE49-F238E27FC236}">
                <a16:creationId xmlns:a16="http://schemas.microsoft.com/office/drawing/2014/main" id="{57DD8779-ADFB-D44C-AF05-68308406579D}"/>
              </a:ext>
            </a:extLst>
          </p:cNvPr>
          <p:cNvSpPr/>
          <p:nvPr/>
        </p:nvSpPr>
        <p:spPr>
          <a:xfrm>
            <a:off x="4452746" y="5489108"/>
            <a:ext cx="7595091" cy="646331"/>
          </a:xfrm>
          <a:prstGeom prst="rect">
            <a:avLst/>
          </a:prstGeom>
        </p:spPr>
        <p:txBody>
          <a:bodyPr wrap="square">
            <a:spAutoFit/>
          </a:bodyPr>
          <a:lstStyle/>
          <a:p>
            <a:pPr marR="0" lvl="0">
              <a:spcBef>
                <a:spcPts val="0"/>
              </a:spcBef>
              <a:spcAft>
                <a:spcPts val="0"/>
              </a:spcAf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percent of Americans say the arts are a “positive experience in a troubled world”</a:t>
            </a:r>
            <a:endParaRPr lang="en-US" sz="2800" dirty="0">
              <a:solidFill>
                <a:srgbClr val="000000"/>
              </a:solidFill>
              <a:latin typeface="Calibri" panose="020F0502020204030204" pitchFamily="34" charset="0"/>
              <a:ea typeface="Times New Roman" panose="02020603050405020304" pitchFamily="18" charset="0"/>
            </a:endParaRPr>
          </a:p>
        </p:txBody>
      </p:sp>
      <p:pic>
        <p:nvPicPr>
          <p:cNvPr id="19" name="Picture 18" descr="A child smiling at the camera&#10;&#10;">
            <a:extLst>
              <a:ext uri="{FF2B5EF4-FFF2-40B4-BE49-F238E27FC236}">
                <a16:creationId xmlns:a16="http://schemas.microsoft.com/office/drawing/2014/main" id="{6A83FFA2-0252-0448-9AFA-DD2F17F37074}"/>
              </a:ext>
            </a:extLst>
          </p:cNvPr>
          <p:cNvPicPr>
            <a:picLocks noChangeAspect="1"/>
          </p:cNvPicPr>
          <p:nvPr/>
        </p:nvPicPr>
        <p:blipFill>
          <a:blip r:embed="rId6"/>
          <a:stretch>
            <a:fillRect/>
          </a:stretch>
        </p:blipFill>
        <p:spPr>
          <a:xfrm rot="5400000">
            <a:off x="-415534" y="2866466"/>
            <a:ext cx="3324275" cy="2493206"/>
          </a:xfrm>
          <a:prstGeom prst="rect">
            <a:avLst/>
          </a:prstGeom>
        </p:spPr>
      </p:pic>
    </p:spTree>
    <p:extLst>
      <p:ext uri="{BB962C8B-B14F-4D97-AF65-F5344CB8AC3E}">
        <p14:creationId xmlns:p14="http://schemas.microsoft.com/office/powerpoint/2010/main" val="108524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t>
            </a:r>
            <a:r>
              <a:rPr kumimoji="0" lang="en-US" sz="2000" b="0" i="0" u="none" strike="noStrike" kern="1200" cap="none" spc="0" normalizeH="0" baseline="0" noProof="0" dirty="0" err="1">
                <a:ln>
                  <a:noFill/>
                </a:ln>
                <a:solidFill>
                  <a:schemeClr val="tx1"/>
                </a:solidFill>
                <a:effectLst/>
                <a:uLnTx/>
                <a:uFillTx/>
                <a:latin typeface="+mn-lt"/>
                <a:ea typeface="+mn-ea"/>
                <a:cs typeface="+mn-cs"/>
              </a:rPr>
              <a:t>dei</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9" name="Oval 8">
            <a:extLst>
              <a:ext uri="{FF2B5EF4-FFF2-40B4-BE49-F238E27FC236}">
                <a16:creationId xmlns:a16="http://schemas.microsoft.com/office/drawing/2014/main" id="{05A47D6B-EC7B-D741-8775-37CAEA9CE015}"/>
              </a:ext>
              <a:ext uri="{C183D7F6-B498-43B3-948B-1728B52AA6E4}">
                <adec:decorative xmlns:adec="http://schemas.microsoft.com/office/drawing/2017/decorative" val="1"/>
              </a:ext>
            </a:extLst>
          </p:cNvPr>
          <p:cNvSpPr/>
          <p:nvPr/>
        </p:nvSpPr>
        <p:spPr>
          <a:xfrm>
            <a:off x="2849663" y="330759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490445-8793-7F43-9711-5C8994229BFB}"/>
              </a:ext>
            </a:extLst>
          </p:cNvPr>
          <p:cNvSpPr txBox="1"/>
          <p:nvPr/>
        </p:nvSpPr>
        <p:spPr>
          <a:xfrm>
            <a:off x="3071332" y="1865016"/>
            <a:ext cx="1108371" cy="923330"/>
          </a:xfrm>
          <a:prstGeom prst="rect">
            <a:avLst/>
          </a:prstGeom>
          <a:noFill/>
        </p:spPr>
        <p:txBody>
          <a:bodyPr wrap="square" rtlCol="0">
            <a:spAutoFit/>
          </a:bodyPr>
          <a:lstStyle/>
          <a:p>
            <a:pPr algn="ctr"/>
            <a:r>
              <a:rPr lang="en-US" sz="5400" dirty="0">
                <a:solidFill>
                  <a:schemeClr val="bg1"/>
                </a:solidFill>
                <a:latin typeface="Chalkduster" panose="03050602040202020205" pitchFamily="66" charset="77"/>
              </a:rPr>
              <a:t>72</a:t>
            </a:r>
          </a:p>
        </p:txBody>
      </p:sp>
      <p:sp>
        <p:nvSpPr>
          <p:cNvPr id="13" name="TextBox 12">
            <a:extLst>
              <a:ext uri="{FF2B5EF4-FFF2-40B4-BE49-F238E27FC236}">
                <a16:creationId xmlns:a16="http://schemas.microsoft.com/office/drawing/2014/main" id="{1E1DE0ED-C97A-BF41-B43D-528900430235}"/>
              </a:ext>
            </a:extLst>
          </p:cNvPr>
          <p:cNvSpPr txBox="1"/>
          <p:nvPr/>
        </p:nvSpPr>
        <p:spPr>
          <a:xfrm>
            <a:off x="3014567" y="3545186"/>
            <a:ext cx="1108371"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73</a:t>
            </a:r>
          </a:p>
        </p:txBody>
      </p:sp>
      <p:sp>
        <p:nvSpPr>
          <p:cNvPr id="15" name="Rectangle 14">
            <a:extLst>
              <a:ext uri="{FF2B5EF4-FFF2-40B4-BE49-F238E27FC236}">
                <a16:creationId xmlns:a16="http://schemas.microsoft.com/office/drawing/2014/main" id="{1EEFAF36-55C8-9E47-BB21-E8ADE9483747}"/>
              </a:ext>
            </a:extLst>
          </p:cNvPr>
          <p:cNvSpPr/>
          <p:nvPr/>
        </p:nvSpPr>
        <p:spPr>
          <a:xfrm>
            <a:off x="4401371" y="1969017"/>
            <a:ext cx="7595091" cy="646331"/>
          </a:xfrm>
          <a:prstGeom prst="rect">
            <a:avLst/>
          </a:prstGeom>
        </p:spPr>
        <p:txBody>
          <a:bodyPr wrap="square">
            <a:spAutoFit/>
          </a:bodyPr>
          <a:lstStyle/>
          <a:p>
            <a:r>
              <a:rPr lang="en-US" dirty="0">
                <a:latin typeface="Calibri" panose="020F0502020204030204" pitchFamily="34" charset="0"/>
              </a:rPr>
              <a:t>percent of Americans believe “the arts unify our communities regardless of age, race, and ethnicity” </a:t>
            </a:r>
          </a:p>
        </p:txBody>
      </p:sp>
      <p:sp>
        <p:nvSpPr>
          <p:cNvPr id="16" name="Rectangle 15">
            <a:extLst>
              <a:ext uri="{FF2B5EF4-FFF2-40B4-BE49-F238E27FC236}">
                <a16:creationId xmlns:a16="http://schemas.microsoft.com/office/drawing/2014/main" id="{9679532E-C311-5F47-A839-6097E1643EB5}"/>
              </a:ext>
            </a:extLst>
          </p:cNvPr>
          <p:cNvSpPr/>
          <p:nvPr/>
        </p:nvSpPr>
        <p:spPr>
          <a:xfrm>
            <a:off x="4452748" y="3743738"/>
            <a:ext cx="6946069" cy="369332"/>
          </a:xfrm>
          <a:prstGeom prst="rect">
            <a:avLst/>
          </a:prstGeom>
        </p:spPr>
        <p:txBody>
          <a:bodyPr wrap="none">
            <a:spAutoFit/>
          </a:bodyPr>
          <a:lstStyle/>
          <a:p>
            <a:r>
              <a:rPr lang="en-US" dirty="0">
                <a:latin typeface="Calibri" panose="020F0502020204030204" pitchFamily="34" charset="0"/>
              </a:rPr>
              <a:t>percent agree that the arts “helps me understand other cultures better”</a:t>
            </a:r>
          </a:p>
        </p:txBody>
      </p:sp>
      <p:sp>
        <p:nvSpPr>
          <p:cNvPr id="17" name="Rectangle 16">
            <a:extLst>
              <a:ext uri="{FF2B5EF4-FFF2-40B4-BE49-F238E27FC236}">
                <a16:creationId xmlns:a16="http://schemas.microsoft.com/office/drawing/2014/main" id="{57DD8779-ADFB-D44C-AF05-68308406579D}"/>
              </a:ext>
            </a:extLst>
          </p:cNvPr>
          <p:cNvSpPr/>
          <p:nvPr/>
        </p:nvSpPr>
        <p:spPr>
          <a:xfrm>
            <a:off x="3071332" y="5244168"/>
            <a:ext cx="8741727" cy="954107"/>
          </a:xfrm>
          <a:prstGeom prst="rect">
            <a:avLst/>
          </a:prstGeom>
        </p:spPr>
        <p:txBody>
          <a:bodyPr wrap="square">
            <a:spAutoFit/>
          </a:bodyPr>
          <a:lstStyle/>
          <a:p>
            <a:pPr lvl="0"/>
            <a:r>
              <a:rPr lang="en-US" sz="2800" dirty="0">
                <a:latin typeface="Chalkduster" panose="03050602040202020205" pitchFamily="66" charset="77"/>
              </a:rPr>
              <a:t>a perspective observed across all demographic and economic categories</a:t>
            </a:r>
          </a:p>
        </p:txBody>
      </p:sp>
      <p:pic>
        <p:nvPicPr>
          <p:cNvPr id="10" name="Picture 9" descr="A group of children sitting around a table&#10;&#10;">
            <a:extLst>
              <a:ext uri="{FF2B5EF4-FFF2-40B4-BE49-F238E27FC236}">
                <a16:creationId xmlns:a16="http://schemas.microsoft.com/office/drawing/2014/main" id="{1156AFDB-370D-574F-AE97-49A504BE7661}"/>
              </a:ext>
            </a:extLst>
          </p:cNvPr>
          <p:cNvPicPr>
            <a:picLocks noChangeAspect="1"/>
          </p:cNvPicPr>
          <p:nvPr/>
        </p:nvPicPr>
        <p:blipFill>
          <a:blip r:embed="rId6"/>
          <a:stretch>
            <a:fillRect/>
          </a:stretch>
        </p:blipFill>
        <p:spPr>
          <a:xfrm rot="5400000">
            <a:off x="-437892" y="2730074"/>
            <a:ext cx="3503137" cy="2627353"/>
          </a:xfrm>
          <a:prstGeom prst="rect">
            <a:avLst/>
          </a:prstGeom>
        </p:spPr>
      </p:pic>
    </p:spTree>
    <p:extLst>
      <p:ext uri="{BB962C8B-B14F-4D97-AF65-F5344CB8AC3E}">
        <p14:creationId xmlns:p14="http://schemas.microsoft.com/office/powerpoint/2010/main" val="415506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965699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numbers/academic performance</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9" name="Oval 8">
            <a:extLst>
              <a:ext uri="{FF2B5EF4-FFF2-40B4-BE49-F238E27FC236}">
                <a16:creationId xmlns:a16="http://schemas.microsoft.com/office/drawing/2014/main" id="{05A47D6B-EC7B-D741-8775-37CAEA9CE015}"/>
              </a:ext>
              <a:ext uri="{C183D7F6-B498-43B3-948B-1728B52AA6E4}">
                <adec:decorative xmlns:adec="http://schemas.microsoft.com/office/drawing/2017/decorative" val="1"/>
              </a:ext>
            </a:extLst>
          </p:cNvPr>
          <p:cNvSpPr/>
          <p:nvPr/>
        </p:nvSpPr>
        <p:spPr>
          <a:xfrm>
            <a:off x="2849663" y="330759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277729-AD50-D344-9A0F-B63ABDFE5CC6}"/>
              </a:ext>
              <a:ext uri="{C183D7F6-B498-43B3-948B-1728B52AA6E4}">
                <adec:decorative xmlns:adec="http://schemas.microsoft.com/office/drawing/2017/decorative" val="1"/>
              </a:ext>
            </a:extLst>
          </p:cNvPr>
          <p:cNvSpPr/>
          <p:nvPr/>
        </p:nvSpPr>
        <p:spPr>
          <a:xfrm>
            <a:off x="2849664" y="4947987"/>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15" name="Rectangle 14">
            <a:extLst>
              <a:ext uri="{FF2B5EF4-FFF2-40B4-BE49-F238E27FC236}">
                <a16:creationId xmlns:a16="http://schemas.microsoft.com/office/drawing/2014/main" id="{1EEFAF36-55C8-9E47-BB21-E8ADE9483747}"/>
              </a:ext>
            </a:extLst>
          </p:cNvPr>
          <p:cNvSpPr/>
          <p:nvPr/>
        </p:nvSpPr>
        <p:spPr>
          <a:xfrm>
            <a:off x="4401371" y="1944303"/>
            <a:ext cx="3534301" cy="646331"/>
          </a:xfrm>
          <a:prstGeom prst="rect">
            <a:avLst/>
          </a:prstGeom>
        </p:spPr>
        <p:txBody>
          <a:bodyPr wrap="none">
            <a:spAutoFit/>
          </a:bodyPr>
          <a:lstStyle/>
          <a:p>
            <a:r>
              <a:rPr lang="en-US" dirty="0">
                <a:latin typeface="Calibri" panose="020F0502020204030204" pitchFamily="34" charset="0"/>
              </a:rPr>
              <a:t>GPAs, standardized test scores, and </a:t>
            </a:r>
          </a:p>
          <a:p>
            <a:r>
              <a:rPr lang="en-US" dirty="0">
                <a:latin typeface="Calibri" panose="020F0502020204030204" pitchFamily="34" charset="0"/>
              </a:rPr>
              <a:t>college-going rates </a:t>
            </a:r>
          </a:p>
        </p:txBody>
      </p:sp>
      <p:sp>
        <p:nvSpPr>
          <p:cNvPr id="16" name="Rectangle 15">
            <a:extLst>
              <a:ext uri="{FF2B5EF4-FFF2-40B4-BE49-F238E27FC236}">
                <a16:creationId xmlns:a16="http://schemas.microsoft.com/office/drawing/2014/main" id="{9679532E-C311-5F47-A839-6097E1643EB5}"/>
              </a:ext>
            </a:extLst>
          </p:cNvPr>
          <p:cNvSpPr/>
          <p:nvPr/>
        </p:nvSpPr>
        <p:spPr>
          <a:xfrm>
            <a:off x="4452748" y="3743738"/>
            <a:ext cx="1639936" cy="369332"/>
          </a:xfrm>
          <a:prstGeom prst="rect">
            <a:avLst/>
          </a:prstGeom>
        </p:spPr>
        <p:txBody>
          <a:bodyPr wrap="none">
            <a:spAutoFit/>
          </a:bodyPr>
          <a:lstStyle/>
          <a:p>
            <a:r>
              <a:rPr lang="en-US" dirty="0">
                <a:latin typeface="Calibri" panose="020F0502020204030204" pitchFamily="34" charset="0"/>
              </a:rPr>
              <a:t>drop-out rates  </a:t>
            </a:r>
          </a:p>
        </p:txBody>
      </p:sp>
      <p:sp>
        <p:nvSpPr>
          <p:cNvPr id="17" name="Rectangle 16">
            <a:extLst>
              <a:ext uri="{FF2B5EF4-FFF2-40B4-BE49-F238E27FC236}">
                <a16:creationId xmlns:a16="http://schemas.microsoft.com/office/drawing/2014/main" id="{57DD8779-ADFB-D44C-AF05-68308406579D}"/>
              </a:ext>
            </a:extLst>
          </p:cNvPr>
          <p:cNvSpPr/>
          <p:nvPr/>
        </p:nvSpPr>
        <p:spPr>
          <a:xfrm>
            <a:off x="4452746" y="5167831"/>
            <a:ext cx="7595091" cy="923330"/>
          </a:xfrm>
          <a:prstGeom prst="rect">
            <a:avLst/>
          </a:prstGeom>
        </p:spPr>
        <p:txBody>
          <a:bodyPr wrap="square">
            <a:spAutoFit/>
          </a:bodyPr>
          <a:lstStyle/>
          <a:p>
            <a:pPr marR="0" lvl="0">
              <a:spcBef>
                <a:spcPts val="0"/>
              </a:spcBef>
              <a:spcAft>
                <a:spcPts val="0"/>
              </a:spcAft>
            </a:pPr>
            <a:r>
              <a:rPr lang="en-US" dirty="0">
                <a:latin typeface="Calibri" panose="020F0502020204030204" pitchFamily="34" charset="0"/>
              </a:rPr>
              <a:t>Academic benefits are reaped by students regardless of socio-economic status. Yet, the Department of Education reports that access to arts education for students of color is significantly lower than for their white peers.</a:t>
            </a:r>
          </a:p>
        </p:txBody>
      </p:sp>
      <p:sp>
        <p:nvSpPr>
          <p:cNvPr id="3" name="Up Arrow 2">
            <a:extLst>
              <a:ext uri="{FF2B5EF4-FFF2-40B4-BE49-F238E27FC236}">
                <a16:creationId xmlns:a16="http://schemas.microsoft.com/office/drawing/2014/main" id="{1C7DF9A0-F442-1745-B8E2-2F1DDB430EE6}"/>
              </a:ext>
              <a:ext uri="{C183D7F6-B498-43B3-948B-1728B52AA6E4}">
                <adec:decorative xmlns:adec="http://schemas.microsoft.com/office/drawing/2017/decorative" val="1"/>
              </a:ext>
            </a:extLst>
          </p:cNvPr>
          <p:cNvSpPr/>
          <p:nvPr/>
        </p:nvSpPr>
        <p:spPr>
          <a:xfrm>
            <a:off x="3326436" y="1837477"/>
            <a:ext cx="484632" cy="978408"/>
          </a:xfrm>
          <a:prstGeom prst="upArrow">
            <a:avLst/>
          </a:prstGeom>
          <a:solidFill>
            <a:srgbClr val="66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6B6252E5-CE6D-DF48-B497-A8CD77F89B3E}"/>
              </a:ext>
              <a:ext uri="{C183D7F6-B498-43B3-948B-1728B52AA6E4}">
                <adec:decorative xmlns:adec="http://schemas.microsoft.com/office/drawing/2017/decorative" val="1"/>
              </a:ext>
            </a:extLst>
          </p:cNvPr>
          <p:cNvSpPr/>
          <p:nvPr/>
        </p:nvSpPr>
        <p:spPr>
          <a:xfrm>
            <a:off x="3326436" y="3542149"/>
            <a:ext cx="484632" cy="978408"/>
          </a:xfrm>
          <a:prstGeom prst="downArrow">
            <a:avLst/>
          </a:prstGeom>
          <a:solidFill>
            <a:srgbClr val="66D9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a:extLst>
              <a:ext uri="{FF2B5EF4-FFF2-40B4-BE49-F238E27FC236}">
                <a16:creationId xmlns:a16="http://schemas.microsoft.com/office/drawing/2014/main" id="{C360D380-02A5-B241-B7DE-236C57EF24C5}"/>
              </a:ext>
              <a:ext uri="{C183D7F6-B498-43B3-948B-1728B52AA6E4}">
                <adec:decorative xmlns:adec="http://schemas.microsoft.com/office/drawing/2017/decorative" val="1"/>
              </a:ext>
            </a:extLst>
          </p:cNvPr>
          <p:cNvSpPr/>
          <p:nvPr/>
        </p:nvSpPr>
        <p:spPr>
          <a:xfrm>
            <a:off x="3154967" y="5283322"/>
            <a:ext cx="342938" cy="692347"/>
          </a:xfrm>
          <a:prstGeom prst="upArrow">
            <a:avLst/>
          </a:prstGeom>
          <a:solidFill>
            <a:srgbClr val="66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15ED8B21-E99F-E944-AB74-1313257B3B64}"/>
              </a:ext>
              <a:ext uri="{C183D7F6-B498-43B3-948B-1728B52AA6E4}">
                <adec:decorative xmlns:adec="http://schemas.microsoft.com/office/drawing/2017/decorative" val="1"/>
              </a:ext>
            </a:extLst>
          </p:cNvPr>
          <p:cNvSpPr/>
          <p:nvPr/>
        </p:nvSpPr>
        <p:spPr>
          <a:xfrm>
            <a:off x="3568752" y="5283321"/>
            <a:ext cx="342938" cy="692347"/>
          </a:xfrm>
          <a:prstGeom prst="downArrow">
            <a:avLst/>
          </a:prstGeom>
          <a:solidFill>
            <a:srgbClr val="66D9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children playing a board game&#10;&#10;">
            <a:extLst>
              <a:ext uri="{FF2B5EF4-FFF2-40B4-BE49-F238E27FC236}">
                <a16:creationId xmlns:a16="http://schemas.microsoft.com/office/drawing/2014/main" id="{D78F37EB-DB04-004F-8ADD-CBECA1FEAE26}"/>
              </a:ext>
            </a:extLst>
          </p:cNvPr>
          <p:cNvPicPr>
            <a:picLocks noChangeAspect="1"/>
          </p:cNvPicPr>
          <p:nvPr/>
        </p:nvPicPr>
        <p:blipFill>
          <a:blip r:embed="rId6"/>
          <a:stretch>
            <a:fillRect/>
          </a:stretch>
        </p:blipFill>
        <p:spPr>
          <a:xfrm rot="5400000">
            <a:off x="8636000" y="1253767"/>
            <a:ext cx="4064000" cy="3048000"/>
          </a:xfrm>
          <a:prstGeom prst="rect">
            <a:avLst/>
          </a:prstGeom>
        </p:spPr>
      </p:pic>
    </p:spTree>
    <p:extLst>
      <p:ext uri="{BB962C8B-B14F-4D97-AF65-F5344CB8AC3E}">
        <p14:creationId xmlns:p14="http://schemas.microsoft.com/office/powerpoint/2010/main" val="11300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839660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numbers/academic performance</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18" name="TextBox 17">
            <a:extLst>
              <a:ext uri="{FF2B5EF4-FFF2-40B4-BE49-F238E27FC236}">
                <a16:creationId xmlns:a16="http://schemas.microsoft.com/office/drawing/2014/main" id="{7010E6DA-4C10-AB4B-8573-DD63CD6D44B6}"/>
              </a:ext>
            </a:extLst>
          </p:cNvPr>
          <p:cNvSpPr txBox="1"/>
          <p:nvPr/>
        </p:nvSpPr>
        <p:spPr>
          <a:xfrm>
            <a:off x="3014567" y="1902299"/>
            <a:ext cx="1108371"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91</a:t>
            </a:r>
          </a:p>
        </p:txBody>
      </p:sp>
      <p:sp>
        <p:nvSpPr>
          <p:cNvPr id="8" name="Rectangle 7">
            <a:extLst>
              <a:ext uri="{FF2B5EF4-FFF2-40B4-BE49-F238E27FC236}">
                <a16:creationId xmlns:a16="http://schemas.microsoft.com/office/drawing/2014/main" id="{6D33107E-42C5-5748-9E8B-F7867A904839}"/>
              </a:ext>
            </a:extLst>
          </p:cNvPr>
          <p:cNvSpPr/>
          <p:nvPr/>
        </p:nvSpPr>
        <p:spPr>
          <a:xfrm>
            <a:off x="4509513" y="2003515"/>
            <a:ext cx="7847390" cy="369332"/>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percent of Americans believe that arts are part of a well-rounded education</a:t>
            </a:r>
            <a:r>
              <a:rPr lang="en-US" dirty="0">
                <a:effectLst/>
              </a:rPr>
              <a:t> </a:t>
            </a:r>
            <a:endParaRPr lang="en-US" dirty="0"/>
          </a:p>
        </p:txBody>
      </p:sp>
      <p:pic>
        <p:nvPicPr>
          <p:cNvPr id="13" name="Picture 12" descr="A picture containing art work&#10;&#10;">
            <a:extLst>
              <a:ext uri="{FF2B5EF4-FFF2-40B4-BE49-F238E27FC236}">
                <a16:creationId xmlns:a16="http://schemas.microsoft.com/office/drawing/2014/main" id="{05F562E8-116F-7246-861C-F69C704BE578}"/>
              </a:ext>
            </a:extLst>
          </p:cNvPr>
          <p:cNvPicPr>
            <a:picLocks noChangeAspect="1"/>
          </p:cNvPicPr>
          <p:nvPr/>
        </p:nvPicPr>
        <p:blipFill>
          <a:blip r:embed="rId6"/>
          <a:stretch>
            <a:fillRect/>
          </a:stretch>
        </p:blipFill>
        <p:spPr>
          <a:xfrm>
            <a:off x="6096000" y="2825629"/>
            <a:ext cx="3421471" cy="4039055"/>
          </a:xfrm>
          <a:prstGeom prst="rect">
            <a:avLst/>
          </a:prstGeom>
        </p:spPr>
      </p:pic>
    </p:spTree>
    <p:extLst>
      <p:ext uri="{BB962C8B-B14F-4D97-AF65-F5344CB8AC3E}">
        <p14:creationId xmlns:p14="http://schemas.microsoft.com/office/powerpoint/2010/main" val="94431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numbers/economy</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18" name="TextBox 17">
            <a:extLst>
              <a:ext uri="{FF2B5EF4-FFF2-40B4-BE49-F238E27FC236}">
                <a16:creationId xmlns:a16="http://schemas.microsoft.com/office/drawing/2014/main" id="{7010E6DA-4C10-AB4B-8573-DD63CD6D44B6}"/>
              </a:ext>
            </a:extLst>
          </p:cNvPr>
          <p:cNvSpPr txBox="1"/>
          <p:nvPr/>
        </p:nvSpPr>
        <p:spPr>
          <a:xfrm>
            <a:off x="2729183" y="1911182"/>
            <a:ext cx="1669496"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4.6</a:t>
            </a:r>
          </a:p>
        </p:txBody>
      </p:sp>
      <p:sp>
        <p:nvSpPr>
          <p:cNvPr id="3" name="Rectangle 2">
            <a:extLst>
              <a:ext uri="{FF2B5EF4-FFF2-40B4-BE49-F238E27FC236}">
                <a16:creationId xmlns:a16="http://schemas.microsoft.com/office/drawing/2014/main" id="{4D927331-3871-3641-BEAC-BCE369C27BA7}"/>
              </a:ext>
            </a:extLst>
          </p:cNvPr>
          <p:cNvSpPr/>
          <p:nvPr/>
        </p:nvSpPr>
        <p:spPr>
          <a:xfrm>
            <a:off x="4519160" y="2142015"/>
            <a:ext cx="4055726" cy="461665"/>
          </a:xfrm>
          <a:prstGeom prst="rect">
            <a:avLst/>
          </a:prstGeom>
        </p:spPr>
        <p:txBody>
          <a:bodyPr wrap="none">
            <a:spAutoFit/>
          </a:bodyPr>
          <a:lstStyle/>
          <a:p>
            <a:r>
              <a:rPr lang="en-US" sz="2400" dirty="0">
                <a:latin typeface="Chalkduster" panose="03050602040202020205" pitchFamily="66" charset="77"/>
                <a:ea typeface="Times New Roman" panose="02020603050405020304" pitchFamily="18" charset="0"/>
              </a:rPr>
              <a:t>million</a:t>
            </a:r>
            <a:r>
              <a:rPr lang="en-US" dirty="0">
                <a:latin typeface="Calibri" panose="020F0502020204030204" pitchFamily="34" charset="0"/>
                <a:ea typeface="Times New Roman" panose="02020603050405020304" pitchFamily="18" charset="0"/>
              </a:rPr>
              <a:t> jobs in US Arts non-profits</a:t>
            </a:r>
            <a:r>
              <a:rPr lang="en-US" dirty="0">
                <a:effectLst/>
              </a:rPr>
              <a:t> </a:t>
            </a:r>
            <a:endParaRPr lang="en-US" dirty="0"/>
          </a:p>
        </p:txBody>
      </p:sp>
      <p:sp>
        <p:nvSpPr>
          <p:cNvPr id="5" name="Rectangle 4">
            <a:extLst>
              <a:ext uri="{FF2B5EF4-FFF2-40B4-BE49-F238E27FC236}">
                <a16:creationId xmlns:a16="http://schemas.microsoft.com/office/drawing/2014/main" id="{C8798385-A4BE-5344-8CFC-11B896F24AD2}"/>
              </a:ext>
            </a:extLst>
          </p:cNvPr>
          <p:cNvSpPr/>
          <p:nvPr/>
        </p:nvSpPr>
        <p:spPr>
          <a:xfrm>
            <a:off x="4588764" y="3833398"/>
            <a:ext cx="3757375" cy="461665"/>
          </a:xfrm>
          <a:prstGeom prst="rect">
            <a:avLst/>
          </a:prstGeom>
        </p:spPr>
        <p:txBody>
          <a:bodyPr wrap="none">
            <a:spAutoFit/>
          </a:bodyPr>
          <a:lstStyle/>
          <a:p>
            <a:r>
              <a:rPr lang="en-US" sz="2400" dirty="0">
                <a:latin typeface="Chalkduster" panose="03050602040202020205" pitchFamily="66" charset="77"/>
              </a:rPr>
              <a:t>Billion $ </a:t>
            </a:r>
            <a:r>
              <a:rPr lang="en-US" dirty="0">
                <a:latin typeface="Calibri" panose="020F0502020204030204" pitchFamily="34" charset="0"/>
              </a:rPr>
              <a:t>in economic activity</a:t>
            </a:r>
          </a:p>
        </p:txBody>
      </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9" name="Ink 8">
                <a:extLst>
                  <a:ext uri="{FF2B5EF4-FFF2-40B4-BE49-F238E27FC236}">
                    <a16:creationId xmlns:a16="http://schemas.microsoft.com/office/drawing/2014/main" id="{790F1140-4F7E-3140-B454-BB250BC71F88}"/>
                  </a:ext>
                  <a:ext uri="{C183D7F6-B498-43B3-948B-1728B52AA6E4}">
                    <adec:decorative xmlns:adec="http://schemas.microsoft.com/office/drawing/2017/decorative" val="1"/>
                  </a:ext>
                </a:extLst>
              </p14:cNvPr>
              <p14:cNvContentPartPr/>
              <p14:nvPr/>
            </p14:nvContentPartPr>
            <p14:xfrm>
              <a:off x="4336583" y="2537873"/>
              <a:ext cx="1669496" cy="369332"/>
            </p14:xfrm>
          </p:contentPart>
        </mc:Choice>
        <mc:Fallback>
          <p:pic>
            <p:nvPicPr>
              <p:cNvPr id="9" name="Ink 8">
                <a:extLst>
                  <a:ext uri="{FF2B5EF4-FFF2-40B4-BE49-F238E27FC236}">
                    <a16:creationId xmlns:a16="http://schemas.microsoft.com/office/drawing/2014/main" id="{790F1140-4F7E-3140-B454-BB250BC71F88}"/>
                  </a:ext>
                  <a:ext uri="{C183D7F6-B498-43B3-948B-1728B52AA6E4}">
                    <adec:decorative xmlns:adec="http://schemas.microsoft.com/office/drawing/2017/decorative" val="1"/>
                  </a:ext>
                </a:extLst>
              </p:cNvPr>
              <p:cNvPicPr/>
              <p:nvPr/>
            </p:nvPicPr>
            <p:blipFill>
              <a:blip r:embed="rId7"/>
              <a:stretch>
                <a:fillRect/>
              </a:stretch>
            </p:blipFill>
            <p:spPr>
              <a:xfrm>
                <a:off x="4318581" y="2429881"/>
                <a:ext cx="1705140" cy="584956"/>
              </a:xfrm>
              <a:prstGeom prst="rect">
                <a:avLst/>
              </a:prstGeom>
            </p:spPr>
          </p:pic>
        </mc:Fallback>
      </mc:AlternateContent>
      <p:sp>
        <p:nvSpPr>
          <p:cNvPr id="14" name="Oval 13">
            <a:extLst>
              <a:ext uri="{FF2B5EF4-FFF2-40B4-BE49-F238E27FC236}">
                <a16:creationId xmlns:a16="http://schemas.microsoft.com/office/drawing/2014/main" id="{B913F67A-E7F7-9F47-8B92-A508E2F200A9}"/>
              </a:ext>
              <a:ext uri="{C183D7F6-B498-43B3-948B-1728B52AA6E4}">
                <adec:decorative xmlns:adec="http://schemas.microsoft.com/office/drawing/2017/decorative" val="1"/>
              </a:ext>
            </a:extLst>
          </p:cNvPr>
          <p:cNvSpPr/>
          <p:nvPr/>
        </p:nvSpPr>
        <p:spPr>
          <a:xfrm>
            <a:off x="2849664" y="3340261"/>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4FDF1E-50FB-984A-9DBE-7EF680015C14}"/>
              </a:ext>
            </a:extLst>
          </p:cNvPr>
          <p:cNvSpPr txBox="1"/>
          <p:nvPr/>
        </p:nvSpPr>
        <p:spPr>
          <a:xfrm>
            <a:off x="2729183" y="3611240"/>
            <a:ext cx="1669496" cy="830997"/>
          </a:xfrm>
          <a:prstGeom prst="rect">
            <a:avLst/>
          </a:prstGeom>
          <a:noFill/>
        </p:spPr>
        <p:txBody>
          <a:bodyPr wrap="square" rtlCol="0">
            <a:spAutoFit/>
          </a:bodyPr>
          <a:lstStyle/>
          <a:p>
            <a:pPr algn="ctr"/>
            <a:r>
              <a:rPr lang="en-US" sz="4800" b="1" dirty="0">
                <a:solidFill>
                  <a:schemeClr val="bg1"/>
                </a:solidFill>
                <a:latin typeface="Chalkduster" panose="03050602040202020205" pitchFamily="66" charset="77"/>
              </a:rPr>
              <a:t>166</a:t>
            </a:r>
          </a:p>
        </p:txBody>
      </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6" name="Ink 15">
                <a:extLst>
                  <a:ext uri="{FF2B5EF4-FFF2-40B4-BE49-F238E27FC236}">
                    <a16:creationId xmlns:a16="http://schemas.microsoft.com/office/drawing/2014/main" id="{FFE3F18C-B38C-DF4E-8470-55099301E96C}"/>
                  </a:ext>
                  <a:ext uri="{C183D7F6-B498-43B3-948B-1728B52AA6E4}">
                    <adec:decorative xmlns:adec="http://schemas.microsoft.com/office/drawing/2017/decorative" val="1"/>
                  </a:ext>
                </a:extLst>
              </p14:cNvPr>
              <p14:cNvContentPartPr/>
              <p14:nvPr/>
            </p14:nvContentPartPr>
            <p14:xfrm>
              <a:off x="4519160" y="4295063"/>
              <a:ext cx="1669496" cy="369332"/>
            </p14:xfrm>
          </p:contentPart>
        </mc:Choice>
        <mc:Fallback>
          <p:pic>
            <p:nvPicPr>
              <p:cNvPr id="16" name="Ink 15">
                <a:extLst>
                  <a:ext uri="{FF2B5EF4-FFF2-40B4-BE49-F238E27FC236}">
                    <a16:creationId xmlns:a16="http://schemas.microsoft.com/office/drawing/2014/main" id="{FFE3F18C-B38C-DF4E-8470-55099301E96C}"/>
                  </a:ext>
                  <a:ext uri="{C183D7F6-B498-43B3-948B-1728B52AA6E4}">
                    <adec:decorative xmlns:adec="http://schemas.microsoft.com/office/drawing/2017/decorative" val="1"/>
                  </a:ext>
                </a:extLst>
              </p:cNvPr>
              <p:cNvPicPr/>
              <p:nvPr/>
            </p:nvPicPr>
            <p:blipFill>
              <a:blip r:embed="rId9"/>
              <a:stretch>
                <a:fillRect/>
              </a:stretch>
            </p:blipFill>
            <p:spPr>
              <a:xfrm>
                <a:off x="4501158" y="4187071"/>
                <a:ext cx="1705140" cy="584956"/>
              </a:xfrm>
              <a:prstGeom prst="rect">
                <a:avLst/>
              </a:prstGeom>
            </p:spPr>
          </p:pic>
        </mc:Fallback>
      </mc:AlternateContent>
      <p:pic>
        <p:nvPicPr>
          <p:cNvPr id="19" name="Picture 18" descr="Two people dancing&#10;&#10;">
            <a:extLst>
              <a:ext uri="{FF2B5EF4-FFF2-40B4-BE49-F238E27FC236}">
                <a16:creationId xmlns:a16="http://schemas.microsoft.com/office/drawing/2014/main" id="{21B47042-C2FB-7346-AEDF-07973634FE8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50000"/>
                    </a14:imgEffect>
                  </a14:imgLayer>
                </a14:imgProps>
              </a:ext>
            </a:extLst>
          </a:blip>
          <a:stretch>
            <a:fillRect/>
          </a:stretch>
        </p:blipFill>
        <p:spPr>
          <a:xfrm>
            <a:off x="8695367" y="2603680"/>
            <a:ext cx="3472494" cy="3926496"/>
          </a:xfrm>
          <a:prstGeom prst="rect">
            <a:avLst/>
          </a:prstGeom>
        </p:spPr>
      </p:pic>
    </p:spTree>
    <p:extLst>
      <p:ext uri="{BB962C8B-B14F-4D97-AF65-F5344CB8AC3E}">
        <p14:creationId xmlns:p14="http://schemas.microsoft.com/office/powerpoint/2010/main" val="155769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8" y="587257"/>
            <a:ext cx="617912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numbers/local economy</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18" name="TextBox 17">
            <a:extLst>
              <a:ext uri="{FF2B5EF4-FFF2-40B4-BE49-F238E27FC236}">
                <a16:creationId xmlns:a16="http://schemas.microsoft.com/office/drawing/2014/main" id="{7010E6DA-4C10-AB4B-8573-DD63CD6D44B6}"/>
              </a:ext>
            </a:extLst>
          </p:cNvPr>
          <p:cNvSpPr txBox="1"/>
          <p:nvPr/>
        </p:nvSpPr>
        <p:spPr>
          <a:xfrm>
            <a:off x="2766254" y="1799969"/>
            <a:ext cx="1669496" cy="1077218"/>
          </a:xfrm>
          <a:prstGeom prst="rect">
            <a:avLst/>
          </a:prstGeom>
          <a:noFill/>
        </p:spPr>
        <p:txBody>
          <a:bodyPr wrap="square" rtlCol="0">
            <a:spAutoFit/>
          </a:bodyPr>
          <a:lstStyle/>
          <a:p>
            <a:pPr algn="ctr"/>
            <a:r>
              <a:rPr lang="en-US" sz="3200" b="1" dirty="0">
                <a:solidFill>
                  <a:schemeClr val="bg1"/>
                </a:solidFill>
                <a:latin typeface="Chalkduster" panose="03050602040202020205" pitchFamily="66" charset="77"/>
              </a:rPr>
              <a:t>64</a:t>
            </a:r>
          </a:p>
          <a:p>
            <a:pPr algn="ctr"/>
            <a:r>
              <a:rPr lang="en-US" sz="3200" b="1" dirty="0">
                <a:solidFill>
                  <a:schemeClr val="bg1"/>
                </a:solidFill>
                <a:latin typeface="Chalkduster" panose="03050602040202020205" pitchFamily="66" charset="77"/>
              </a:rPr>
              <a:t>124</a:t>
            </a:r>
          </a:p>
        </p:txBody>
      </p:sp>
      <p:sp>
        <p:nvSpPr>
          <p:cNvPr id="3" name="Rectangle 2">
            <a:extLst>
              <a:ext uri="{FF2B5EF4-FFF2-40B4-BE49-F238E27FC236}">
                <a16:creationId xmlns:a16="http://schemas.microsoft.com/office/drawing/2014/main" id="{4D927331-3871-3641-BEAC-BCE369C27BA7}"/>
              </a:ext>
            </a:extLst>
          </p:cNvPr>
          <p:cNvSpPr/>
          <p:nvPr/>
        </p:nvSpPr>
        <p:spPr>
          <a:xfrm>
            <a:off x="4519160" y="1883207"/>
            <a:ext cx="3533596"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Arts related businesses that employ</a:t>
            </a:r>
            <a:endParaRPr lang="en-US" dirty="0"/>
          </a:p>
        </p:txBody>
      </p:sp>
      <p:sp>
        <p:nvSpPr>
          <p:cNvPr id="14" name="Oval 13">
            <a:extLst>
              <a:ext uri="{FF2B5EF4-FFF2-40B4-BE49-F238E27FC236}">
                <a16:creationId xmlns:a16="http://schemas.microsoft.com/office/drawing/2014/main" id="{B913F67A-E7F7-9F47-8B92-A508E2F200A9}"/>
              </a:ext>
              <a:ext uri="{C183D7F6-B498-43B3-948B-1728B52AA6E4}">
                <adec:decorative xmlns:adec="http://schemas.microsoft.com/office/drawing/2017/decorative" val="1"/>
              </a:ext>
            </a:extLst>
          </p:cNvPr>
          <p:cNvSpPr/>
          <p:nvPr/>
        </p:nvSpPr>
        <p:spPr>
          <a:xfrm>
            <a:off x="2849664" y="3340261"/>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56EC36-B1C5-CF47-9E9F-D9FC875804C1}"/>
              </a:ext>
            </a:extLst>
          </p:cNvPr>
          <p:cNvSpPr/>
          <p:nvPr/>
        </p:nvSpPr>
        <p:spPr>
          <a:xfrm>
            <a:off x="4509513" y="2419014"/>
            <a:ext cx="2729145"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people in Lancaster County</a:t>
            </a:r>
            <a:endParaRPr lang="en-US" dirty="0"/>
          </a:p>
        </p:txBody>
      </p:sp>
      <p:sp>
        <p:nvSpPr>
          <p:cNvPr id="19" name="TextBox 18">
            <a:extLst>
              <a:ext uri="{FF2B5EF4-FFF2-40B4-BE49-F238E27FC236}">
                <a16:creationId xmlns:a16="http://schemas.microsoft.com/office/drawing/2014/main" id="{CC1A4C34-CB7C-8745-8317-4524044B95C6}"/>
              </a:ext>
            </a:extLst>
          </p:cNvPr>
          <p:cNvSpPr txBox="1"/>
          <p:nvPr/>
        </p:nvSpPr>
        <p:spPr>
          <a:xfrm>
            <a:off x="2766304" y="3443862"/>
            <a:ext cx="1669496" cy="1077218"/>
          </a:xfrm>
          <a:prstGeom prst="rect">
            <a:avLst/>
          </a:prstGeom>
          <a:noFill/>
        </p:spPr>
        <p:txBody>
          <a:bodyPr wrap="square" rtlCol="0">
            <a:spAutoFit/>
          </a:bodyPr>
          <a:lstStyle/>
          <a:p>
            <a:pPr algn="ctr"/>
            <a:r>
              <a:rPr lang="en-US" sz="3200" b="1" dirty="0">
                <a:solidFill>
                  <a:schemeClr val="bg1"/>
                </a:solidFill>
                <a:latin typeface="Chalkduster" panose="03050602040202020205" pitchFamily="66" charset="77"/>
              </a:rPr>
              <a:t>56</a:t>
            </a:r>
          </a:p>
          <a:p>
            <a:pPr algn="ctr"/>
            <a:r>
              <a:rPr lang="en-US" sz="3200" b="1" dirty="0">
                <a:solidFill>
                  <a:schemeClr val="bg1"/>
                </a:solidFill>
                <a:latin typeface="Chalkduster" panose="03050602040202020205" pitchFamily="66" charset="77"/>
              </a:rPr>
              <a:t>199</a:t>
            </a:r>
          </a:p>
        </p:txBody>
      </p:sp>
      <p:sp>
        <p:nvSpPr>
          <p:cNvPr id="20" name="Rectangle 19">
            <a:extLst>
              <a:ext uri="{FF2B5EF4-FFF2-40B4-BE49-F238E27FC236}">
                <a16:creationId xmlns:a16="http://schemas.microsoft.com/office/drawing/2014/main" id="{7A929BBD-7608-3B4D-8E90-6A008BD0EAD3}"/>
              </a:ext>
            </a:extLst>
          </p:cNvPr>
          <p:cNvSpPr/>
          <p:nvPr/>
        </p:nvSpPr>
        <p:spPr>
          <a:xfrm>
            <a:off x="4482606" y="3531866"/>
            <a:ext cx="3533596"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Arts related businesses that employ</a:t>
            </a:r>
            <a:endParaRPr lang="en-US" dirty="0"/>
          </a:p>
        </p:txBody>
      </p:sp>
      <p:sp>
        <p:nvSpPr>
          <p:cNvPr id="21" name="Rectangle 20">
            <a:extLst>
              <a:ext uri="{FF2B5EF4-FFF2-40B4-BE49-F238E27FC236}">
                <a16:creationId xmlns:a16="http://schemas.microsoft.com/office/drawing/2014/main" id="{E45890E7-0CE8-3841-91B1-30BB6B4F4031}"/>
              </a:ext>
            </a:extLst>
          </p:cNvPr>
          <p:cNvSpPr/>
          <p:nvPr/>
        </p:nvSpPr>
        <p:spPr>
          <a:xfrm>
            <a:off x="4472959" y="4067673"/>
            <a:ext cx="2628605"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people in Kershaw County</a:t>
            </a:r>
            <a:endParaRPr lang="en-US" dirty="0"/>
          </a:p>
        </p:txBody>
      </p:sp>
      <p:sp>
        <p:nvSpPr>
          <p:cNvPr id="22" name="Oval 21">
            <a:extLst>
              <a:ext uri="{FF2B5EF4-FFF2-40B4-BE49-F238E27FC236}">
                <a16:creationId xmlns:a16="http://schemas.microsoft.com/office/drawing/2014/main" id="{015471A4-6678-4347-B277-0103225688C0}"/>
              </a:ext>
              <a:ext uri="{C183D7F6-B498-43B3-948B-1728B52AA6E4}">
                <adec:decorative xmlns:adec="http://schemas.microsoft.com/office/drawing/2017/decorative" val="1"/>
              </a:ext>
            </a:extLst>
          </p:cNvPr>
          <p:cNvSpPr/>
          <p:nvPr/>
        </p:nvSpPr>
        <p:spPr>
          <a:xfrm>
            <a:off x="2886823" y="509813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05EC147-45AF-FC4B-850C-70D6A80D08B9}"/>
              </a:ext>
            </a:extLst>
          </p:cNvPr>
          <p:cNvSpPr txBox="1"/>
          <p:nvPr/>
        </p:nvSpPr>
        <p:spPr>
          <a:xfrm>
            <a:off x="2803463" y="5201733"/>
            <a:ext cx="1669496" cy="1077218"/>
          </a:xfrm>
          <a:prstGeom prst="rect">
            <a:avLst/>
          </a:prstGeom>
          <a:noFill/>
        </p:spPr>
        <p:txBody>
          <a:bodyPr wrap="square" rtlCol="0">
            <a:spAutoFit/>
          </a:bodyPr>
          <a:lstStyle/>
          <a:p>
            <a:pPr algn="ctr"/>
            <a:r>
              <a:rPr lang="en-US" sz="3200" b="1" dirty="0">
                <a:solidFill>
                  <a:schemeClr val="bg1"/>
                </a:solidFill>
                <a:latin typeface="Chalkduster" panose="03050602040202020205" pitchFamily="66" charset="77"/>
              </a:rPr>
              <a:t>351</a:t>
            </a:r>
          </a:p>
          <a:p>
            <a:pPr algn="ctr"/>
            <a:r>
              <a:rPr lang="en-US" sz="3200" b="1" dirty="0">
                <a:solidFill>
                  <a:schemeClr val="bg1"/>
                </a:solidFill>
                <a:latin typeface="Chalkduster" panose="03050602040202020205" pitchFamily="66" charset="77"/>
              </a:rPr>
              <a:t>2396</a:t>
            </a:r>
          </a:p>
        </p:txBody>
      </p:sp>
      <p:sp>
        <p:nvSpPr>
          <p:cNvPr id="24" name="Rectangle 23">
            <a:extLst>
              <a:ext uri="{FF2B5EF4-FFF2-40B4-BE49-F238E27FC236}">
                <a16:creationId xmlns:a16="http://schemas.microsoft.com/office/drawing/2014/main" id="{BDCDC043-DFB9-254C-B0AE-D6435C439F20}"/>
              </a:ext>
            </a:extLst>
          </p:cNvPr>
          <p:cNvSpPr/>
          <p:nvPr/>
        </p:nvSpPr>
        <p:spPr>
          <a:xfrm>
            <a:off x="4565966" y="5373812"/>
            <a:ext cx="3533596"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Arts related businesses that employ</a:t>
            </a:r>
            <a:endParaRPr lang="en-US" dirty="0"/>
          </a:p>
        </p:txBody>
      </p:sp>
      <p:sp>
        <p:nvSpPr>
          <p:cNvPr id="25" name="Rectangle 24">
            <a:extLst>
              <a:ext uri="{FF2B5EF4-FFF2-40B4-BE49-F238E27FC236}">
                <a16:creationId xmlns:a16="http://schemas.microsoft.com/office/drawing/2014/main" id="{FFDFCAA5-D5BE-7C4C-92C1-E2ACCEB3FA36}"/>
              </a:ext>
            </a:extLst>
          </p:cNvPr>
          <p:cNvSpPr/>
          <p:nvPr/>
        </p:nvSpPr>
        <p:spPr>
          <a:xfrm>
            <a:off x="4556319" y="5909619"/>
            <a:ext cx="2236381"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people in York County</a:t>
            </a:r>
            <a:endParaRPr lang="en-US" dirty="0"/>
          </a:p>
        </p:txBody>
      </p:sp>
      <p:sp>
        <p:nvSpPr>
          <p:cNvPr id="26" name="Rectangle 25">
            <a:extLst>
              <a:ext uri="{FF2B5EF4-FFF2-40B4-BE49-F238E27FC236}">
                <a16:creationId xmlns:a16="http://schemas.microsoft.com/office/drawing/2014/main" id="{5F98A04B-68CB-6C44-9654-5FE24349E44E}"/>
              </a:ext>
            </a:extLst>
          </p:cNvPr>
          <p:cNvSpPr/>
          <p:nvPr/>
        </p:nvSpPr>
        <p:spPr>
          <a:xfrm>
            <a:off x="426075" y="2281189"/>
            <a:ext cx="2386708" cy="2554545"/>
          </a:xfrm>
          <a:prstGeom prst="rect">
            <a:avLst/>
          </a:prstGeom>
        </p:spPr>
        <p:txBody>
          <a:bodyPr wrap="square">
            <a:spAutoFit/>
          </a:bodyPr>
          <a:lstStyle/>
          <a:p>
            <a:pPr lvl="0"/>
            <a:r>
              <a:rPr lang="en-US" sz="2000" dirty="0">
                <a:latin typeface="Chalkduster" panose="03050602040202020205" pitchFamily="66" charset="77"/>
              </a:rPr>
              <a:t>Does not include art educators… Lancaster has </a:t>
            </a:r>
            <a:r>
              <a:rPr lang="en-US" sz="4000" dirty="0">
                <a:latin typeface="Chalkduster" panose="03050602040202020205" pitchFamily="66" charset="77"/>
              </a:rPr>
              <a:t>64</a:t>
            </a:r>
            <a:r>
              <a:rPr lang="en-US" sz="2000" dirty="0">
                <a:latin typeface="Chalkduster" panose="03050602040202020205" pitchFamily="66" charset="77"/>
              </a:rPr>
              <a:t> </a:t>
            </a:r>
          </a:p>
          <a:p>
            <a:pPr lvl="0"/>
            <a:r>
              <a:rPr lang="en-US" sz="2000" dirty="0">
                <a:latin typeface="Chalkduster" panose="03050602040202020205" pitchFamily="66" charset="77"/>
              </a:rPr>
              <a:t>in the public schools!</a:t>
            </a:r>
          </a:p>
        </p:txBody>
      </p:sp>
      <p:pic>
        <p:nvPicPr>
          <p:cNvPr id="28" name="Picture 27" descr="Music Entertainment&#10;">
            <a:extLst>
              <a:ext uri="{FF2B5EF4-FFF2-40B4-BE49-F238E27FC236}">
                <a16:creationId xmlns:a16="http://schemas.microsoft.com/office/drawing/2014/main" id="{10A9A925-81F0-294A-A875-0D3DAE0839C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2000" contrast="-22000"/>
                    </a14:imgEffect>
                  </a14:imgLayer>
                </a14:imgProps>
              </a:ext>
            </a:extLst>
          </a:blip>
          <a:stretch>
            <a:fillRect/>
          </a:stretch>
        </p:blipFill>
        <p:spPr>
          <a:xfrm>
            <a:off x="8392139" y="1758868"/>
            <a:ext cx="3799861" cy="4641052"/>
          </a:xfrm>
          <a:prstGeom prst="rect">
            <a:avLst/>
          </a:prstGeom>
        </p:spPr>
      </p:pic>
    </p:spTree>
    <p:extLst>
      <p:ext uri="{BB962C8B-B14F-4D97-AF65-F5344CB8AC3E}">
        <p14:creationId xmlns:p14="http://schemas.microsoft.com/office/powerpoint/2010/main" val="63338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9" y="587257"/>
            <a:ext cx="670372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numbers/creative industries*</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3" name="Rectangle 2">
            <a:extLst>
              <a:ext uri="{FF2B5EF4-FFF2-40B4-BE49-F238E27FC236}">
                <a16:creationId xmlns:a16="http://schemas.microsoft.com/office/drawing/2014/main" id="{4D927331-3871-3641-BEAC-BCE369C27BA7}"/>
              </a:ext>
            </a:extLst>
          </p:cNvPr>
          <p:cNvSpPr/>
          <p:nvPr/>
        </p:nvSpPr>
        <p:spPr>
          <a:xfrm>
            <a:off x="4979620" y="2123611"/>
            <a:ext cx="7053348" cy="369332"/>
          </a:xfrm>
          <a:prstGeom prst="rect">
            <a:avLst/>
          </a:prstGeom>
        </p:spPr>
        <p:txBody>
          <a:bodyPr wrap="square">
            <a:spAutoFit/>
          </a:bodyPr>
          <a:lstStyle/>
          <a:p>
            <a:r>
              <a:rPr lang="en-US" dirty="0">
                <a:latin typeface="Calibri" panose="020F0502020204030204" pitchFamily="34" charset="0"/>
              </a:rPr>
              <a:t>businesses in the US involved in the creation or distribution of the arts</a:t>
            </a:r>
          </a:p>
        </p:txBody>
      </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14:cNvPr>
              <p14:cNvContentPartPr/>
              <p14:nvPr/>
            </p14:nvContentPartPr>
            <p14:xfrm>
              <a:off x="8506294" y="7373812"/>
              <a:ext cx="3600" cy="3600"/>
            </p14:xfrm>
          </p:contentPart>
        </mc:Choice>
        <mc:Fallback>
          <p:pic>
            <p:nvPicPr>
              <p:cNvPr id="10" name="Ink 9">
                <a:extLst>
                  <a:ext uri="{FF2B5EF4-FFF2-40B4-BE49-F238E27FC236}">
                    <a16:creationId xmlns:a16="http://schemas.microsoft.com/office/drawing/2014/main" id="{6ABDA252-30BE-D64E-81A9-63B8532F4ACA}"/>
                  </a:ext>
                  <a:ext uri="{C183D7F6-B498-43B3-948B-1728B52AA6E4}">
                    <adec:decorative xmlns:adec="http://schemas.microsoft.com/office/drawing/2017/decorative" val="1"/>
                  </a:ext>
                </a:extLst>
              </p:cNvPr>
              <p:cNvPicPr/>
              <p:nvPr/>
            </p:nvPicPr>
            <p:blipFill>
              <a:blip r:embed="rId7"/>
              <a:stretch>
                <a:fillRect/>
              </a:stretch>
            </p:blipFill>
            <p:spPr>
              <a:xfrm>
                <a:off x="8488294" y="7265812"/>
                <a:ext cx="39240" cy="2192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14:cNvPr>
              <p14:cNvContentPartPr/>
              <p14:nvPr/>
            </p14:nvContentPartPr>
            <p14:xfrm>
              <a:off x="5247934" y="7638412"/>
              <a:ext cx="7560" cy="360"/>
            </p14:xfrm>
          </p:contentPart>
        </mc:Choice>
        <mc:Fallback>
          <p:pic>
            <p:nvPicPr>
              <p:cNvPr id="11" name="Ink 10">
                <a:extLst>
                  <a:ext uri="{FF2B5EF4-FFF2-40B4-BE49-F238E27FC236}">
                    <a16:creationId xmlns:a16="http://schemas.microsoft.com/office/drawing/2014/main" id="{582819A8-1927-C647-A1E3-51CDAAEE1693}"/>
                  </a:ext>
                  <a:ext uri="{C183D7F6-B498-43B3-948B-1728B52AA6E4}">
                    <adec:decorative xmlns:adec="http://schemas.microsoft.com/office/drawing/2017/decorative" val="1"/>
                  </a:ext>
                </a:extLst>
              </p:cNvPr>
              <p:cNvPicPr/>
              <p:nvPr/>
            </p:nvPicPr>
            <p:blipFill>
              <a:blip r:embed="rId9"/>
              <a:stretch>
                <a:fillRect/>
              </a:stretch>
            </p:blipFill>
            <p:spPr>
              <a:xfrm>
                <a:off x="5229934" y="7530412"/>
                <a:ext cx="43200" cy="216000"/>
              </a:xfrm>
              <a:prstGeom prst="rect">
                <a:avLst/>
              </a:prstGeom>
            </p:spPr>
          </p:pic>
        </mc:Fallback>
      </mc:AlternateContent>
      <p:sp>
        <p:nvSpPr>
          <p:cNvPr id="14" name="Oval 13">
            <a:extLst>
              <a:ext uri="{FF2B5EF4-FFF2-40B4-BE49-F238E27FC236}">
                <a16:creationId xmlns:a16="http://schemas.microsoft.com/office/drawing/2014/main" id="{B913F67A-E7F7-9F47-8B92-A508E2F200A9}"/>
              </a:ext>
              <a:ext uri="{C183D7F6-B498-43B3-948B-1728B52AA6E4}">
                <adec:decorative xmlns:adec="http://schemas.microsoft.com/office/drawing/2017/decorative" val="1"/>
              </a:ext>
            </a:extLst>
          </p:cNvPr>
          <p:cNvSpPr/>
          <p:nvPr/>
        </p:nvSpPr>
        <p:spPr>
          <a:xfrm>
            <a:off x="2849664" y="3340261"/>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56EC36-B1C5-CF47-9E9F-D9FC875804C1}"/>
              </a:ext>
            </a:extLst>
          </p:cNvPr>
          <p:cNvSpPr/>
          <p:nvPr/>
        </p:nvSpPr>
        <p:spPr>
          <a:xfrm>
            <a:off x="4983740" y="3870134"/>
            <a:ext cx="6766720" cy="646331"/>
          </a:xfrm>
          <a:prstGeom prst="rect">
            <a:avLst/>
          </a:prstGeom>
        </p:spPr>
        <p:txBody>
          <a:bodyPr wrap="square">
            <a:spAutoFit/>
          </a:bodyPr>
          <a:lstStyle/>
          <a:p>
            <a:r>
              <a:rPr lang="en-US" dirty="0">
                <a:latin typeface="Calibri" panose="020F0502020204030204" pitchFamily="34" charset="0"/>
              </a:rPr>
              <a:t>percent of all businesses in the US are involved in the creation or distribution of the arts</a:t>
            </a:r>
            <a:endParaRPr lang="en-US" dirty="0"/>
          </a:p>
        </p:txBody>
      </p:sp>
      <p:sp>
        <p:nvSpPr>
          <p:cNvPr id="22" name="Oval 21">
            <a:extLst>
              <a:ext uri="{FF2B5EF4-FFF2-40B4-BE49-F238E27FC236}">
                <a16:creationId xmlns:a16="http://schemas.microsoft.com/office/drawing/2014/main" id="{015471A4-6678-4347-B277-0103225688C0}"/>
              </a:ext>
              <a:ext uri="{C183D7F6-B498-43B3-948B-1728B52AA6E4}">
                <adec:decorative xmlns:adec="http://schemas.microsoft.com/office/drawing/2017/decorative" val="1"/>
              </a:ext>
            </a:extLst>
          </p:cNvPr>
          <p:cNvSpPr/>
          <p:nvPr/>
        </p:nvSpPr>
        <p:spPr>
          <a:xfrm>
            <a:off x="2886823" y="509813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C545541-328F-B64E-ADA5-29AFFBCB15A8}"/>
              </a:ext>
            </a:extLst>
          </p:cNvPr>
          <p:cNvSpPr txBox="1"/>
          <p:nvPr/>
        </p:nvSpPr>
        <p:spPr>
          <a:xfrm>
            <a:off x="1777187" y="1873899"/>
            <a:ext cx="3583133" cy="923330"/>
          </a:xfrm>
          <a:prstGeom prst="rect">
            <a:avLst/>
          </a:prstGeom>
          <a:noFill/>
        </p:spPr>
        <p:txBody>
          <a:bodyPr wrap="square" rtlCol="0">
            <a:spAutoFit/>
          </a:bodyPr>
          <a:lstStyle/>
          <a:p>
            <a:pPr algn="ctr"/>
            <a:r>
              <a:rPr lang="en-US" sz="5400" b="1" dirty="0">
                <a:solidFill>
                  <a:schemeClr val="bg1"/>
                </a:solidFill>
                <a:latin typeface="Chalkduster" panose="03050602040202020205" pitchFamily="66" charset="77"/>
              </a:rPr>
              <a:t>673,656</a:t>
            </a:r>
          </a:p>
        </p:txBody>
      </p:sp>
      <p:sp>
        <p:nvSpPr>
          <p:cNvPr id="28" name="TextBox 27">
            <a:extLst>
              <a:ext uri="{FF2B5EF4-FFF2-40B4-BE49-F238E27FC236}">
                <a16:creationId xmlns:a16="http://schemas.microsoft.com/office/drawing/2014/main" id="{C3389137-A993-AE46-9B01-1E054A46EB25}"/>
              </a:ext>
            </a:extLst>
          </p:cNvPr>
          <p:cNvSpPr txBox="1"/>
          <p:nvPr/>
        </p:nvSpPr>
        <p:spPr>
          <a:xfrm>
            <a:off x="2729651" y="3656319"/>
            <a:ext cx="1669496" cy="769441"/>
          </a:xfrm>
          <a:prstGeom prst="rect">
            <a:avLst/>
          </a:prstGeom>
          <a:noFill/>
        </p:spPr>
        <p:txBody>
          <a:bodyPr wrap="square" rtlCol="0">
            <a:spAutoFit/>
          </a:bodyPr>
          <a:lstStyle/>
          <a:p>
            <a:pPr algn="ctr"/>
            <a:r>
              <a:rPr lang="en-US" sz="4400" b="1" dirty="0">
                <a:solidFill>
                  <a:schemeClr val="bg1"/>
                </a:solidFill>
                <a:latin typeface="Chalkduster" panose="03050602040202020205" pitchFamily="66" charset="77"/>
              </a:rPr>
              <a:t>4.01</a:t>
            </a:r>
          </a:p>
        </p:txBody>
      </p:sp>
      <p:sp>
        <p:nvSpPr>
          <p:cNvPr id="29" name="TextBox 28">
            <a:extLst>
              <a:ext uri="{FF2B5EF4-FFF2-40B4-BE49-F238E27FC236}">
                <a16:creationId xmlns:a16="http://schemas.microsoft.com/office/drawing/2014/main" id="{E6FC2674-D543-444B-9B42-B2F61325BE4D}"/>
              </a:ext>
            </a:extLst>
          </p:cNvPr>
          <p:cNvSpPr txBox="1"/>
          <p:nvPr/>
        </p:nvSpPr>
        <p:spPr>
          <a:xfrm>
            <a:off x="2803463" y="5401793"/>
            <a:ext cx="1669496" cy="769441"/>
          </a:xfrm>
          <a:prstGeom prst="rect">
            <a:avLst/>
          </a:prstGeom>
          <a:noFill/>
        </p:spPr>
        <p:txBody>
          <a:bodyPr wrap="square" rtlCol="0">
            <a:spAutoFit/>
          </a:bodyPr>
          <a:lstStyle/>
          <a:p>
            <a:pPr algn="ctr"/>
            <a:r>
              <a:rPr lang="en-US" sz="4400" b="1" dirty="0">
                <a:solidFill>
                  <a:schemeClr val="bg1"/>
                </a:solidFill>
                <a:latin typeface="Chalkduster" panose="03050602040202020205" pitchFamily="66" charset="77"/>
              </a:rPr>
              <a:t>2.04</a:t>
            </a:r>
          </a:p>
        </p:txBody>
      </p:sp>
      <p:sp>
        <p:nvSpPr>
          <p:cNvPr id="30" name="Rectangle 29">
            <a:extLst>
              <a:ext uri="{FF2B5EF4-FFF2-40B4-BE49-F238E27FC236}">
                <a16:creationId xmlns:a16="http://schemas.microsoft.com/office/drawing/2014/main" id="{FD5B1E05-14AA-C04D-A530-5B51460B23EA}"/>
              </a:ext>
            </a:extLst>
          </p:cNvPr>
          <p:cNvSpPr/>
          <p:nvPr/>
        </p:nvSpPr>
        <p:spPr>
          <a:xfrm>
            <a:off x="4983739" y="5415649"/>
            <a:ext cx="7049229" cy="646331"/>
          </a:xfrm>
          <a:prstGeom prst="rect">
            <a:avLst/>
          </a:prstGeom>
        </p:spPr>
        <p:txBody>
          <a:bodyPr wrap="square">
            <a:spAutoFit/>
          </a:bodyPr>
          <a:lstStyle/>
          <a:p>
            <a:r>
              <a:rPr lang="en-US" dirty="0">
                <a:latin typeface="Calibri" panose="020F0502020204030204" pitchFamily="34" charset="0"/>
              </a:rPr>
              <a:t>percent of all employees in the US are involved in the creation or distribution of the arts/7,944,000 people</a:t>
            </a:r>
            <a:endParaRPr lang="en-US" dirty="0"/>
          </a:p>
        </p:txBody>
      </p:sp>
      <p:sp>
        <p:nvSpPr>
          <p:cNvPr id="5" name="Rectangle 4">
            <a:extLst>
              <a:ext uri="{FF2B5EF4-FFF2-40B4-BE49-F238E27FC236}">
                <a16:creationId xmlns:a16="http://schemas.microsoft.com/office/drawing/2014/main" id="{AF9665F2-6E8F-8948-8ED8-9A6999112C05}"/>
              </a:ext>
            </a:extLst>
          </p:cNvPr>
          <p:cNvSpPr/>
          <p:nvPr/>
        </p:nvSpPr>
        <p:spPr>
          <a:xfrm>
            <a:off x="7784756" y="232050"/>
            <a:ext cx="4248211" cy="1569660"/>
          </a:xfrm>
          <a:prstGeom prst="rect">
            <a:avLst/>
          </a:prstGeom>
        </p:spPr>
        <p:txBody>
          <a:bodyPr wrap="square">
            <a:spAutoFit/>
          </a:bodyPr>
          <a:lstStyle/>
          <a:p>
            <a:r>
              <a:rPr lang="en-US" sz="1600" dirty="0">
                <a:latin typeface="Chalkduster" panose="03050602040202020205" pitchFamily="66" charset="77"/>
              </a:rPr>
              <a:t>*Creative Industries are arts businesses that range from nonprofit museums, symphonies, and theaters to for-profit film, architecture, and design companies. </a:t>
            </a:r>
          </a:p>
        </p:txBody>
      </p:sp>
      <p:pic>
        <p:nvPicPr>
          <p:cNvPr id="9" name="Picture 8" descr="A picture containing musicians&#10;&#10;">
            <a:extLst>
              <a:ext uri="{FF2B5EF4-FFF2-40B4-BE49-F238E27FC236}">
                <a16:creationId xmlns:a16="http://schemas.microsoft.com/office/drawing/2014/main" id="{CB2CD7DE-1D65-EA47-890D-4309A8B285D2}"/>
              </a:ext>
            </a:extLst>
          </p:cNvPr>
          <p:cNvPicPr>
            <a:picLocks noChangeAspect="1"/>
          </p:cNvPicPr>
          <p:nvPr/>
        </p:nvPicPr>
        <p:blipFill>
          <a:blip r:embed="rId10"/>
          <a:stretch>
            <a:fillRect/>
          </a:stretch>
        </p:blipFill>
        <p:spPr>
          <a:xfrm rot="5400000">
            <a:off x="-467087" y="3436629"/>
            <a:ext cx="3435385" cy="2576539"/>
          </a:xfrm>
          <a:prstGeom prst="rect">
            <a:avLst/>
          </a:prstGeom>
        </p:spPr>
      </p:pic>
    </p:spTree>
    <p:extLst>
      <p:ext uri="{BB962C8B-B14F-4D97-AF65-F5344CB8AC3E}">
        <p14:creationId xmlns:p14="http://schemas.microsoft.com/office/powerpoint/2010/main" val="2588821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ured rainbow painted background">
            <a:extLst>
              <a:ext uri="{FF2B5EF4-FFF2-40B4-BE49-F238E27FC236}">
                <a16:creationId xmlns:a16="http://schemas.microsoft.com/office/drawing/2014/main" id="{88F82AF0-EE7B-4746-847C-DB82FCCE0D9A}"/>
              </a:ext>
            </a:extLst>
          </p:cNvPr>
          <p:cNvPicPr>
            <a:picLocks noChangeAspect="1"/>
          </p:cNvPicPr>
          <p:nvPr/>
        </p:nvPicPr>
        <p:blipFill rotWithShape="1">
          <a:blip r:embed="rId2">
            <a:alphaModFix amt="59000"/>
            <a:extLst>
              <a:ext uri="{BEBA8EAE-BF5A-486C-A8C5-ECC9F3942E4B}">
                <a14:imgProps xmlns:a14="http://schemas.microsoft.com/office/drawing/2010/main">
                  <a14:imgLayer r:embed="rId3">
                    <a14:imgEffect>
                      <a14:colorTemperature colorTemp="7148"/>
                    </a14:imgEffect>
                    <a14:imgEffect>
                      <a14:saturation sat="188000"/>
                    </a14:imgEffect>
                  </a14:imgLayer>
                </a14:imgProps>
              </a:ext>
            </a:extLst>
          </a:blip>
          <a:srcRect t="13486" b="2244"/>
          <a:stretch/>
        </p:blipFill>
        <p:spPr>
          <a:xfrm>
            <a:off x="0" y="0"/>
            <a:ext cx="12192000" cy="6858001"/>
          </a:xfrm>
          <a:prstGeom prst="rect">
            <a:avLst/>
          </a:prstGeom>
        </p:spPr>
      </p:pic>
      <p:sp>
        <p:nvSpPr>
          <p:cNvPr id="4" name="Title 3">
            <a:extLst>
              <a:ext uri="{FF2B5EF4-FFF2-40B4-BE49-F238E27FC236}">
                <a16:creationId xmlns:a16="http://schemas.microsoft.com/office/drawing/2014/main" id="{EF155838-4E72-CE45-8B8A-E89D9E8EF0FC}"/>
              </a:ext>
            </a:extLst>
          </p:cNvPr>
          <p:cNvSpPr txBox="1">
            <a:spLocks noGrp="1"/>
          </p:cNvSpPr>
          <p:nvPr>
            <p:ph type="title" idx="4294967295"/>
          </p:nvPr>
        </p:nvSpPr>
        <p:spPr>
          <a:xfrm>
            <a:off x="586759" y="587257"/>
            <a:ext cx="635442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ART</a:t>
            </a:r>
            <a:r>
              <a:rPr kumimoji="0" lang="en-US" sz="4400" b="0" i="0" u="none" strike="noStrike" kern="1200" cap="none" spc="0" normalizeH="0" baseline="0" noProof="0" dirty="0">
                <a:ln>
                  <a:noFill/>
                </a:ln>
                <a:solidFill>
                  <a:schemeClr val="tx1"/>
                </a:solidFill>
                <a:effectLst/>
                <a:uLnTx/>
                <a:uFillTx/>
                <a:latin typeface="Chalkduster" panose="03050602040202020205" pitchFamily="66" charset="77"/>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by the numbers/social impact</a:t>
            </a:r>
          </a:p>
        </p:txBody>
      </p:sp>
      <p:sp>
        <p:nvSpPr>
          <p:cNvPr id="6" name="Oval 5">
            <a:extLst>
              <a:ext uri="{FF2B5EF4-FFF2-40B4-BE49-F238E27FC236}">
                <a16:creationId xmlns:a16="http://schemas.microsoft.com/office/drawing/2014/main" id="{7642CF03-7024-3D48-8A86-B470D325831B}"/>
              </a:ext>
              <a:ext uri="{C183D7F6-B498-43B3-948B-1728B52AA6E4}">
                <adec:decorative xmlns:adec="http://schemas.microsoft.com/office/drawing/2017/decorative" val="1"/>
              </a:ext>
            </a:extLst>
          </p:cNvPr>
          <p:cNvSpPr/>
          <p:nvPr/>
        </p:nvSpPr>
        <p:spPr>
          <a:xfrm>
            <a:off x="2849664" y="164020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14:cNvPr>
              <p14:cNvContentPartPr/>
              <p14:nvPr/>
            </p14:nvContentPartPr>
            <p14:xfrm>
              <a:off x="459539" y="1410242"/>
              <a:ext cx="1769040" cy="670680"/>
            </p14:xfrm>
          </p:contentPart>
        </mc:Choice>
        <mc:Fallback>
          <p:pic>
            <p:nvPicPr>
              <p:cNvPr id="7" name="Ink 6">
                <a:extLst>
                  <a:ext uri="{FF2B5EF4-FFF2-40B4-BE49-F238E27FC236}">
                    <a16:creationId xmlns:a16="http://schemas.microsoft.com/office/drawing/2014/main" id="{5CDC43B0-5EDF-6543-8E0E-E69748FDE2D5}"/>
                  </a:ext>
                  <a:ext uri="{C183D7F6-B498-43B3-948B-1728B52AA6E4}">
                    <adec:decorative xmlns:adec="http://schemas.microsoft.com/office/drawing/2017/decorative" val="1"/>
                  </a:ext>
                </a:extLst>
              </p:cNvPr>
              <p:cNvPicPr/>
              <p:nvPr/>
            </p:nvPicPr>
            <p:blipFill>
              <a:blip r:embed="rId5"/>
              <a:stretch>
                <a:fillRect/>
              </a:stretch>
            </p:blipFill>
            <p:spPr>
              <a:xfrm>
                <a:off x="441539" y="1302242"/>
                <a:ext cx="1804680" cy="886320"/>
              </a:xfrm>
              <a:prstGeom prst="rect">
                <a:avLst/>
              </a:prstGeom>
            </p:spPr>
          </p:pic>
        </mc:Fallback>
      </mc:AlternateContent>
      <p:sp>
        <p:nvSpPr>
          <p:cNvPr id="9" name="Oval 8">
            <a:extLst>
              <a:ext uri="{FF2B5EF4-FFF2-40B4-BE49-F238E27FC236}">
                <a16:creationId xmlns:a16="http://schemas.microsoft.com/office/drawing/2014/main" id="{05A47D6B-EC7B-D741-8775-37CAEA9CE015}"/>
              </a:ext>
              <a:ext uri="{C183D7F6-B498-43B3-948B-1728B52AA6E4}">
                <adec:decorative xmlns:adec="http://schemas.microsoft.com/office/drawing/2017/decorative" val="1"/>
              </a:ext>
            </a:extLst>
          </p:cNvPr>
          <p:cNvSpPr/>
          <p:nvPr/>
        </p:nvSpPr>
        <p:spPr>
          <a:xfrm>
            <a:off x="2849663" y="3307592"/>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277729-AD50-D344-9A0F-B63ABDFE5CC6}"/>
              </a:ext>
              <a:ext uri="{C183D7F6-B498-43B3-948B-1728B52AA6E4}">
                <adec:decorative xmlns:adec="http://schemas.microsoft.com/office/drawing/2017/decorative" val="1"/>
              </a:ext>
            </a:extLst>
          </p:cNvPr>
          <p:cNvSpPr/>
          <p:nvPr/>
        </p:nvSpPr>
        <p:spPr>
          <a:xfrm>
            <a:off x="6730630" y="1579755"/>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490445-8793-7F43-9711-5C8994229BFB}"/>
              </a:ext>
              <a:ext uri="{C183D7F6-B498-43B3-948B-1728B52AA6E4}">
                <adec:decorative xmlns:adec="http://schemas.microsoft.com/office/drawing/2017/decorative" val="1"/>
              </a:ext>
            </a:extLst>
          </p:cNvPr>
          <p:cNvSpPr txBox="1"/>
          <p:nvPr/>
        </p:nvSpPr>
        <p:spPr>
          <a:xfrm>
            <a:off x="3071332" y="1865016"/>
            <a:ext cx="932257" cy="923330"/>
          </a:xfrm>
          <a:prstGeom prst="rect">
            <a:avLst/>
          </a:prstGeom>
          <a:noFill/>
        </p:spPr>
        <p:txBody>
          <a:bodyPr wrap="square" rtlCol="0">
            <a:spAutoFit/>
          </a:bodyPr>
          <a:lstStyle/>
          <a:p>
            <a:pPr algn="ctr"/>
            <a:endParaRPr lang="en-US" sz="5400" dirty="0">
              <a:solidFill>
                <a:schemeClr val="bg1"/>
              </a:solidFill>
              <a:latin typeface="Wingdings" pitchFamily="2" charset="2"/>
            </a:endParaRPr>
          </a:p>
        </p:txBody>
      </p:sp>
      <p:sp>
        <p:nvSpPr>
          <p:cNvPr id="15" name="Rectangle 14">
            <a:extLst>
              <a:ext uri="{FF2B5EF4-FFF2-40B4-BE49-F238E27FC236}">
                <a16:creationId xmlns:a16="http://schemas.microsoft.com/office/drawing/2014/main" id="{1EEFAF36-55C8-9E47-BB21-E8ADE9483747}"/>
              </a:ext>
            </a:extLst>
          </p:cNvPr>
          <p:cNvSpPr/>
          <p:nvPr/>
        </p:nvSpPr>
        <p:spPr>
          <a:xfrm>
            <a:off x="4401371" y="2142015"/>
            <a:ext cx="1814599"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civic engagement</a:t>
            </a:r>
            <a:endParaRPr lang="en-US" dirty="0">
              <a:latin typeface="Calibri" panose="020F0502020204030204" pitchFamily="34" charset="0"/>
            </a:endParaRPr>
          </a:p>
        </p:txBody>
      </p:sp>
      <p:sp>
        <p:nvSpPr>
          <p:cNvPr id="16" name="Rectangle 15">
            <a:extLst>
              <a:ext uri="{FF2B5EF4-FFF2-40B4-BE49-F238E27FC236}">
                <a16:creationId xmlns:a16="http://schemas.microsoft.com/office/drawing/2014/main" id="{9679532E-C311-5F47-A839-6097E1643EB5}"/>
              </a:ext>
            </a:extLst>
          </p:cNvPr>
          <p:cNvSpPr/>
          <p:nvPr/>
        </p:nvSpPr>
        <p:spPr>
          <a:xfrm>
            <a:off x="4452748" y="3743738"/>
            <a:ext cx="1639936"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social cohesion</a:t>
            </a:r>
            <a:endParaRPr lang="en-US" dirty="0">
              <a:latin typeface="Calibri" panose="020F0502020204030204" pitchFamily="34" charset="0"/>
            </a:endParaRPr>
          </a:p>
        </p:txBody>
      </p:sp>
      <p:sp>
        <p:nvSpPr>
          <p:cNvPr id="3" name="Up Arrow 2">
            <a:extLst>
              <a:ext uri="{FF2B5EF4-FFF2-40B4-BE49-F238E27FC236}">
                <a16:creationId xmlns:a16="http://schemas.microsoft.com/office/drawing/2014/main" id="{1C7DF9A0-F442-1745-B8E2-2F1DDB430EE6}"/>
              </a:ext>
              <a:ext uri="{C183D7F6-B498-43B3-948B-1728B52AA6E4}">
                <adec:decorative xmlns:adec="http://schemas.microsoft.com/office/drawing/2017/decorative" val="1"/>
              </a:ext>
            </a:extLst>
          </p:cNvPr>
          <p:cNvSpPr/>
          <p:nvPr/>
        </p:nvSpPr>
        <p:spPr>
          <a:xfrm>
            <a:off x="3326436" y="1837477"/>
            <a:ext cx="484632" cy="978408"/>
          </a:xfrm>
          <a:prstGeom prst="upArrow">
            <a:avLst/>
          </a:prstGeom>
          <a:solidFill>
            <a:srgbClr val="66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D3DCF8-E826-4E4C-B716-9E8A089C7B58}"/>
              </a:ext>
              <a:ext uri="{C183D7F6-B498-43B3-948B-1728B52AA6E4}">
                <adec:decorative xmlns:adec="http://schemas.microsoft.com/office/drawing/2017/decorative" val="1"/>
              </a:ext>
            </a:extLst>
          </p:cNvPr>
          <p:cNvSpPr/>
          <p:nvPr/>
        </p:nvSpPr>
        <p:spPr>
          <a:xfrm>
            <a:off x="6735817" y="3249423"/>
            <a:ext cx="1438181" cy="142907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5EBD41-A328-6546-9D32-7642F5E300D9}"/>
              </a:ext>
            </a:extLst>
          </p:cNvPr>
          <p:cNvSpPr/>
          <p:nvPr/>
        </p:nvSpPr>
        <p:spPr>
          <a:xfrm>
            <a:off x="8435036" y="2149576"/>
            <a:ext cx="1385379"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child welfare</a:t>
            </a:r>
            <a:endParaRPr lang="en-US" dirty="0">
              <a:latin typeface="Calibri" panose="020F0502020204030204" pitchFamily="34" charset="0"/>
            </a:endParaRPr>
          </a:p>
        </p:txBody>
      </p:sp>
      <p:sp>
        <p:nvSpPr>
          <p:cNvPr id="22" name="Rectangle 21">
            <a:extLst>
              <a:ext uri="{FF2B5EF4-FFF2-40B4-BE49-F238E27FC236}">
                <a16:creationId xmlns:a16="http://schemas.microsoft.com/office/drawing/2014/main" id="{06AE5979-8636-1449-8E7A-2790708640FB}"/>
              </a:ext>
            </a:extLst>
          </p:cNvPr>
          <p:cNvSpPr/>
          <p:nvPr/>
        </p:nvSpPr>
        <p:spPr>
          <a:xfrm>
            <a:off x="8540657" y="3743738"/>
            <a:ext cx="1422377"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poverty rates</a:t>
            </a:r>
            <a:endParaRPr lang="en-US" dirty="0">
              <a:latin typeface="Calibri" panose="020F0502020204030204" pitchFamily="34" charset="0"/>
            </a:endParaRPr>
          </a:p>
        </p:txBody>
      </p:sp>
      <p:sp>
        <p:nvSpPr>
          <p:cNvPr id="5" name="Down Arrow 4">
            <a:extLst>
              <a:ext uri="{FF2B5EF4-FFF2-40B4-BE49-F238E27FC236}">
                <a16:creationId xmlns:a16="http://schemas.microsoft.com/office/drawing/2014/main" id="{6B6252E5-CE6D-DF48-B497-A8CD77F89B3E}"/>
              </a:ext>
              <a:ext uri="{C183D7F6-B498-43B3-948B-1728B52AA6E4}">
                <adec:decorative xmlns:adec="http://schemas.microsoft.com/office/drawing/2017/decorative" val="1"/>
              </a:ext>
            </a:extLst>
          </p:cNvPr>
          <p:cNvSpPr/>
          <p:nvPr/>
        </p:nvSpPr>
        <p:spPr>
          <a:xfrm>
            <a:off x="7207404" y="3532927"/>
            <a:ext cx="484632" cy="978408"/>
          </a:xfrm>
          <a:prstGeom prst="downArrow">
            <a:avLst/>
          </a:prstGeom>
          <a:solidFill>
            <a:srgbClr val="66D9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a:extLst>
              <a:ext uri="{FF2B5EF4-FFF2-40B4-BE49-F238E27FC236}">
                <a16:creationId xmlns:a16="http://schemas.microsoft.com/office/drawing/2014/main" id="{45C0BB0F-9D07-864F-ACC2-2CB416A4E86F}"/>
              </a:ext>
              <a:ext uri="{C183D7F6-B498-43B3-948B-1728B52AA6E4}">
                <adec:decorative xmlns:adec="http://schemas.microsoft.com/office/drawing/2017/decorative" val="1"/>
              </a:ext>
            </a:extLst>
          </p:cNvPr>
          <p:cNvSpPr/>
          <p:nvPr/>
        </p:nvSpPr>
        <p:spPr>
          <a:xfrm>
            <a:off x="7207404" y="1816680"/>
            <a:ext cx="484632" cy="978408"/>
          </a:xfrm>
          <a:prstGeom prst="upArrow">
            <a:avLst/>
          </a:prstGeom>
          <a:solidFill>
            <a:srgbClr val="66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27F10B3-F45E-6B43-A945-4E20D45E0AC4}"/>
              </a:ext>
              <a:ext uri="{C183D7F6-B498-43B3-948B-1728B52AA6E4}">
                <adec:decorative xmlns:adec="http://schemas.microsoft.com/office/drawing/2017/decorative" val="1"/>
              </a:ext>
            </a:extLst>
          </p:cNvPr>
          <p:cNvSpPr/>
          <p:nvPr/>
        </p:nvSpPr>
        <p:spPr>
          <a:xfrm>
            <a:off x="3324983" y="3496029"/>
            <a:ext cx="484632" cy="978408"/>
          </a:xfrm>
          <a:prstGeom prst="upArrow">
            <a:avLst/>
          </a:prstGeom>
          <a:solidFill>
            <a:srgbClr val="66D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Karate instructor, and students">
            <a:extLst>
              <a:ext uri="{FF2B5EF4-FFF2-40B4-BE49-F238E27FC236}">
                <a16:creationId xmlns:a16="http://schemas.microsoft.com/office/drawing/2014/main" id="{222A3DA1-88CE-964E-BACE-2D14DCCF2AF8}"/>
              </a:ext>
            </a:extLst>
          </p:cNvPr>
          <p:cNvPicPr>
            <a:picLocks noChangeAspect="1"/>
          </p:cNvPicPr>
          <p:nvPr/>
        </p:nvPicPr>
        <p:blipFill>
          <a:blip r:embed="rId6"/>
          <a:stretch>
            <a:fillRect/>
          </a:stretch>
        </p:blipFill>
        <p:spPr>
          <a:xfrm rot="5400000">
            <a:off x="-408433" y="3837564"/>
            <a:ext cx="3451927" cy="2588945"/>
          </a:xfrm>
          <a:prstGeom prst="rect">
            <a:avLst/>
          </a:prstGeom>
        </p:spPr>
      </p:pic>
    </p:spTree>
    <p:extLst>
      <p:ext uri="{BB962C8B-B14F-4D97-AF65-F5344CB8AC3E}">
        <p14:creationId xmlns:p14="http://schemas.microsoft.com/office/powerpoint/2010/main" val="3068771066"/>
      </p:ext>
    </p:extLst>
  </p:cSld>
  <p:clrMapOvr>
    <a:masterClrMapping/>
  </p:clrMapOvr>
</p:sld>
</file>

<file path=ppt/theme/theme1.xml><?xml version="1.0" encoding="utf-8"?>
<a:theme xmlns:a="http://schemas.openxmlformats.org/drawingml/2006/main" name="AccentBoxVTI">
  <a:themeElements>
    <a:clrScheme name="AnalogousFromRegularSeedRightStep">
      <a:dk1>
        <a:srgbClr val="000000"/>
      </a:dk1>
      <a:lt1>
        <a:srgbClr val="FFFFFF"/>
      </a:lt1>
      <a:dk2>
        <a:srgbClr val="412435"/>
      </a:dk2>
      <a:lt2>
        <a:srgbClr val="E2E8E3"/>
      </a:lt2>
      <a:accent1>
        <a:srgbClr val="DA36B3"/>
      </a:accent1>
      <a:accent2>
        <a:srgbClr val="C8245D"/>
      </a:accent2>
      <a:accent3>
        <a:srgbClr val="DA4136"/>
      </a:accent3>
      <a:accent4>
        <a:srgbClr val="C87424"/>
      </a:accent4>
      <a:accent5>
        <a:srgbClr val="B3A62C"/>
      </a:accent5>
      <a:accent6>
        <a:srgbClr val="83B220"/>
      </a:accent6>
      <a:hlink>
        <a:srgbClr val="319449"/>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337</TotalTime>
  <Words>587</Words>
  <Application>Microsoft Office PowerPoint</Application>
  <PresentationFormat>Widescreen</PresentationFormat>
  <Paragraphs>78</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Chalkduster</vt:lpstr>
      <vt:lpstr>Neue Haas Grotesk Text Pro</vt:lpstr>
      <vt:lpstr>Wingdings</vt:lpstr>
      <vt:lpstr>AccentBoxVTI</vt:lpstr>
      <vt:lpstr>ART by the numbers</vt:lpstr>
      <vt:lpstr>ART by the numbers/well-being</vt:lpstr>
      <vt:lpstr>ART by the numbers/dei</vt:lpstr>
      <vt:lpstr>ART by the numbers/academic performance</vt:lpstr>
      <vt:lpstr>ART by the numbers/academic performance</vt:lpstr>
      <vt:lpstr>ART by the numbers/economy</vt:lpstr>
      <vt:lpstr>ART by the numbers/local economy</vt:lpstr>
      <vt:lpstr>ART by the numbers/creative industries*</vt:lpstr>
      <vt:lpstr>ART by the numbers/social impact</vt:lpstr>
      <vt:lpstr>ART by the numbers/healthcare</vt:lpstr>
      <vt:lpstr>ART by the numbers/military health and well-being</vt:lpstr>
      <vt:lpstr>ART by the numbers</vt:lpstr>
      <vt:lpstr>ART by the numbers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GARDNER, FRANCES</dc:creator>
  <cp:lastModifiedBy>MACKEY, ANTONIO</cp:lastModifiedBy>
  <cp:revision>19</cp:revision>
  <dcterms:created xsi:type="dcterms:W3CDTF">2021-02-22T19:15:07Z</dcterms:created>
  <dcterms:modified xsi:type="dcterms:W3CDTF">2021-04-09T15:37:58Z</dcterms:modified>
</cp:coreProperties>
</file>