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92" r:id="rId3"/>
    <p:sldId id="257" r:id="rId4"/>
    <p:sldId id="262" r:id="rId5"/>
    <p:sldId id="261" r:id="rId6"/>
    <p:sldId id="260" r:id="rId7"/>
    <p:sldId id="277" r:id="rId8"/>
    <p:sldId id="259" r:id="rId9"/>
    <p:sldId id="265" r:id="rId10"/>
    <p:sldId id="264" r:id="rId11"/>
    <p:sldId id="283" r:id="rId12"/>
    <p:sldId id="284" r:id="rId13"/>
    <p:sldId id="285" r:id="rId14"/>
    <p:sldId id="281" r:id="rId15"/>
    <p:sldId id="288" r:id="rId16"/>
    <p:sldId id="289" r:id="rId17"/>
    <p:sldId id="290" r:id="rId18"/>
    <p:sldId id="291" r:id="rId19"/>
    <p:sldId id="278" r:id="rId20"/>
    <p:sldId id="293" r:id="rId21"/>
    <p:sldId id="287" r:id="rId22"/>
    <p:sldId id="263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000A"/>
    <a:srgbClr val="DBB4B3"/>
    <a:srgbClr val="EC8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3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45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9ECFC-25B4-B24B-AF37-A6933D33E24A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DBDE0C-4DE2-444A-9826-F59D364E2002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Celebration Wheel (Ferris Wheel)</a:t>
          </a:r>
        </a:p>
      </dgm:t>
    </dgm:pt>
    <dgm:pt modelId="{D2E95FBE-92B5-9D4D-8CC0-308BF08A0523}" type="parTrans" cxnId="{749FF79B-A106-AB4D-89A9-C6D403CB2F59}">
      <dgm:prSet/>
      <dgm:spPr/>
      <dgm:t>
        <a:bodyPr/>
        <a:lstStyle/>
        <a:p>
          <a:endParaRPr lang="en-US"/>
        </a:p>
      </dgm:t>
    </dgm:pt>
    <dgm:pt modelId="{4D7849B4-4C7D-424F-A1C2-F7B0D933C33B}" type="sibTrans" cxnId="{749FF79B-A106-AB4D-89A9-C6D403CB2F59}">
      <dgm:prSet/>
      <dgm:spPr/>
      <dgm:t>
        <a:bodyPr/>
        <a:lstStyle/>
        <a:p>
          <a:endParaRPr lang="en-US"/>
        </a:p>
      </dgm:t>
    </dgm:pt>
    <dgm:pt modelId="{9D6C67CC-25AF-5D43-9DA4-8C38240F61D2}">
      <dgm:prSet phldrT="[Text]"/>
      <dgm:spPr/>
      <dgm:t>
        <a:bodyPr/>
        <a:lstStyle/>
        <a:p>
          <a:r>
            <a:rPr lang="en-US" dirty="0"/>
            <a:t>Measure the height of the ride with protractor or via air pressure. </a:t>
          </a:r>
        </a:p>
      </dgm:t>
    </dgm:pt>
    <dgm:pt modelId="{779EB0BD-EB85-374E-A84F-50605FB789DD}" type="parTrans" cxnId="{21B4E2FA-0519-474B-BFC4-B6CE3A94D024}">
      <dgm:prSet/>
      <dgm:spPr/>
      <dgm:t>
        <a:bodyPr/>
        <a:lstStyle/>
        <a:p>
          <a:endParaRPr lang="en-US"/>
        </a:p>
      </dgm:t>
    </dgm:pt>
    <dgm:pt modelId="{112DA8B9-3188-CE40-BF21-7B825045D432}" type="sibTrans" cxnId="{21B4E2FA-0519-474B-BFC4-B6CE3A94D024}">
      <dgm:prSet/>
      <dgm:spPr/>
      <dgm:t>
        <a:bodyPr/>
        <a:lstStyle/>
        <a:p>
          <a:endParaRPr lang="en-US"/>
        </a:p>
      </dgm:t>
    </dgm:pt>
    <dgm:pt modelId="{CB79D2CC-DB6C-AF4A-96B0-B6C3719DFF10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/>
            <a:t>Cyclone Coaster  (Roller Coaster)</a:t>
          </a:r>
        </a:p>
      </dgm:t>
    </dgm:pt>
    <dgm:pt modelId="{9AC8F534-957E-7143-AAD0-9278AAFE19F0}" type="parTrans" cxnId="{5F04D524-15DC-D147-AA44-631D06F4F579}">
      <dgm:prSet/>
      <dgm:spPr/>
      <dgm:t>
        <a:bodyPr/>
        <a:lstStyle/>
        <a:p>
          <a:endParaRPr lang="en-US"/>
        </a:p>
      </dgm:t>
    </dgm:pt>
    <dgm:pt modelId="{25A7F763-B165-3849-94DC-B05C2D07119D}" type="sibTrans" cxnId="{5F04D524-15DC-D147-AA44-631D06F4F579}">
      <dgm:prSet/>
      <dgm:spPr/>
      <dgm:t>
        <a:bodyPr/>
        <a:lstStyle/>
        <a:p>
          <a:endParaRPr lang="en-US"/>
        </a:p>
      </dgm:t>
    </dgm:pt>
    <dgm:pt modelId="{FB84A145-2C16-344B-8CCE-DF2CD76F43FB}">
      <dgm:prSet phldrT="[Text]"/>
      <dgm:spPr/>
      <dgm:t>
        <a:bodyPr/>
        <a:lstStyle/>
        <a:p>
          <a:r>
            <a:rPr lang="en-US" dirty="0"/>
            <a:t>Measure the period/frequency of rotation</a:t>
          </a:r>
        </a:p>
      </dgm:t>
    </dgm:pt>
    <dgm:pt modelId="{83BEE3A0-4F6F-0041-B69B-84C4778129C6}" type="parTrans" cxnId="{5A9D3A67-CBBD-5C42-8870-C515688A3C0E}">
      <dgm:prSet/>
      <dgm:spPr/>
      <dgm:t>
        <a:bodyPr/>
        <a:lstStyle/>
        <a:p>
          <a:endParaRPr lang="en-US"/>
        </a:p>
      </dgm:t>
    </dgm:pt>
    <dgm:pt modelId="{F7FC9CED-2966-6844-A30A-4203EB25A578}" type="sibTrans" cxnId="{5A9D3A67-CBBD-5C42-8870-C515688A3C0E}">
      <dgm:prSet/>
      <dgm:spPr/>
      <dgm:t>
        <a:bodyPr/>
        <a:lstStyle/>
        <a:p>
          <a:endParaRPr lang="en-US"/>
        </a:p>
      </dgm:t>
    </dgm:pt>
    <dgm:pt modelId="{989F0176-99D2-4A4C-9A9A-4986829E3B7F}">
      <dgm:prSet/>
      <dgm:spPr/>
      <dgm:t>
        <a:bodyPr/>
        <a:lstStyle/>
        <a:p>
          <a:r>
            <a:rPr lang="en-US" b="0" i="0" u="none" dirty="0"/>
            <a:t>Newton</a:t>
          </a:r>
          <a:r>
            <a:rPr lang="ja-JP" b="0" i="0" u="none" dirty="0"/>
            <a:t>’</a:t>
          </a:r>
          <a:r>
            <a:rPr lang="en-US" b="0" i="0" u="none" dirty="0"/>
            <a:t>s Laws (What forces are involved on the ride)</a:t>
          </a:r>
          <a:endParaRPr lang="en-US" dirty="0"/>
        </a:p>
      </dgm:t>
    </dgm:pt>
    <dgm:pt modelId="{7DA97A53-E48F-D04F-9F85-C38963730887}" type="parTrans" cxnId="{D47B4443-F2DB-A245-929B-C4DD9C46DBA3}">
      <dgm:prSet/>
      <dgm:spPr/>
      <dgm:t>
        <a:bodyPr/>
        <a:lstStyle/>
        <a:p>
          <a:endParaRPr lang="en-US"/>
        </a:p>
      </dgm:t>
    </dgm:pt>
    <dgm:pt modelId="{FAD2309F-92C7-2049-BEBA-2C0FC8A3CE17}" type="sibTrans" cxnId="{D47B4443-F2DB-A245-929B-C4DD9C46DBA3}">
      <dgm:prSet/>
      <dgm:spPr/>
      <dgm:t>
        <a:bodyPr/>
        <a:lstStyle/>
        <a:p>
          <a:endParaRPr lang="en-US"/>
        </a:p>
      </dgm:t>
    </dgm:pt>
    <dgm:pt modelId="{7F142E7F-1993-BF47-9E6A-39B2A2FC57B3}">
      <dgm:prSet/>
      <dgm:spPr/>
      <dgm:t>
        <a:bodyPr/>
        <a:lstStyle/>
        <a:p>
          <a:r>
            <a:rPr lang="en-US" b="0" i="0" u="none" dirty="0"/>
            <a:t>Circular Motion (Can measure ride radius and time period to get acceleration – compare with measurement)</a:t>
          </a:r>
          <a:endParaRPr lang="en-US" dirty="0"/>
        </a:p>
      </dgm:t>
    </dgm:pt>
    <dgm:pt modelId="{95D3B652-4C43-A147-9E3B-6DF10A9D29E3}" type="parTrans" cxnId="{266D37F2-6DF3-3E46-8E4C-1C7589EB86FE}">
      <dgm:prSet/>
      <dgm:spPr/>
      <dgm:t>
        <a:bodyPr/>
        <a:lstStyle/>
        <a:p>
          <a:endParaRPr lang="en-US"/>
        </a:p>
      </dgm:t>
    </dgm:pt>
    <dgm:pt modelId="{205073F4-CBB6-6C41-AC95-98DB6F2E6A91}" type="sibTrans" cxnId="{266D37F2-6DF3-3E46-8E4C-1C7589EB86FE}">
      <dgm:prSet/>
      <dgm:spPr/>
      <dgm:t>
        <a:bodyPr/>
        <a:lstStyle/>
        <a:p>
          <a:endParaRPr lang="en-US"/>
        </a:p>
      </dgm:t>
    </dgm:pt>
    <dgm:pt modelId="{9699F635-7A9A-CE4F-B897-AF0CD3C0FBA3}">
      <dgm:prSet/>
      <dgm:spPr>
        <a:solidFill>
          <a:schemeClr val="tx2"/>
        </a:solidFill>
      </dgm:spPr>
      <dgm:t>
        <a:bodyPr/>
        <a:lstStyle/>
        <a:p>
          <a:r>
            <a:rPr lang="en-US" b="0" i="0" dirty="0"/>
            <a:t>Mega Drop (Magnetic Force Braking)</a:t>
          </a:r>
          <a:endParaRPr lang="en-US" dirty="0"/>
        </a:p>
      </dgm:t>
    </dgm:pt>
    <dgm:pt modelId="{1A420058-A5B8-3A4B-8DDD-F008B58CA99D}" type="parTrans" cxnId="{82662701-EE58-3C44-A4C8-8A4EF2B333E4}">
      <dgm:prSet/>
      <dgm:spPr/>
      <dgm:t>
        <a:bodyPr/>
        <a:lstStyle/>
        <a:p>
          <a:endParaRPr lang="en-US"/>
        </a:p>
      </dgm:t>
    </dgm:pt>
    <dgm:pt modelId="{74302284-A6B4-BD40-AE76-7AF3221E2D7B}" type="sibTrans" cxnId="{82662701-EE58-3C44-A4C8-8A4EF2B333E4}">
      <dgm:prSet/>
      <dgm:spPr/>
      <dgm:t>
        <a:bodyPr/>
        <a:lstStyle/>
        <a:p>
          <a:endParaRPr lang="en-US"/>
        </a:p>
      </dgm:t>
    </dgm:pt>
    <dgm:pt modelId="{A655CE35-511E-0E43-A928-A5F69AEEE4E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/>
            <a:t>Measure the free fall time. </a:t>
          </a:r>
          <a:r>
            <a:rPr lang="en-US" b="0" i="0"/>
            <a:t>​</a:t>
          </a:r>
          <a:endParaRPr lang="en-US" dirty="0"/>
        </a:p>
      </dgm:t>
    </dgm:pt>
    <dgm:pt modelId="{E9EAF84C-801B-BF42-BCBB-E0BC182D2934}" type="parTrans" cxnId="{F3ACCC77-086E-1F4E-92EC-D62EB637DB3A}">
      <dgm:prSet/>
      <dgm:spPr/>
      <dgm:t>
        <a:bodyPr/>
        <a:lstStyle/>
        <a:p>
          <a:endParaRPr lang="en-US"/>
        </a:p>
      </dgm:t>
    </dgm:pt>
    <dgm:pt modelId="{AC4CF106-5B96-A44D-B26E-945E5CB87431}" type="sibTrans" cxnId="{F3ACCC77-086E-1F4E-92EC-D62EB637DB3A}">
      <dgm:prSet/>
      <dgm:spPr/>
      <dgm:t>
        <a:bodyPr/>
        <a:lstStyle/>
        <a:p>
          <a:endParaRPr lang="en-US"/>
        </a:p>
      </dgm:t>
    </dgm:pt>
    <dgm:pt modelId="{FD05F9B2-9B2D-554C-ABC6-D8A94A1F96F1}">
      <dgm:prSet/>
      <dgm:spPr>
        <a:solidFill>
          <a:schemeClr val="tx2"/>
        </a:solidFill>
      </dgm:spPr>
      <dgm:t>
        <a:bodyPr/>
        <a:lstStyle/>
        <a:p>
          <a:r>
            <a:rPr lang="en-US" b="0" i="0" dirty="0"/>
            <a:t>Starship 3000 (Centrifuge ride)</a:t>
          </a:r>
          <a:endParaRPr lang="en-US" dirty="0"/>
        </a:p>
      </dgm:t>
    </dgm:pt>
    <dgm:pt modelId="{A6C75356-3A42-7448-B971-0669734D09AC}" type="parTrans" cxnId="{50663DE5-B277-6443-BE94-8721E2AA737D}">
      <dgm:prSet/>
      <dgm:spPr/>
      <dgm:t>
        <a:bodyPr/>
        <a:lstStyle/>
        <a:p>
          <a:endParaRPr lang="en-US"/>
        </a:p>
      </dgm:t>
    </dgm:pt>
    <dgm:pt modelId="{EA151D51-2145-5F40-9A73-A26D33CF4177}" type="sibTrans" cxnId="{50663DE5-B277-6443-BE94-8721E2AA737D}">
      <dgm:prSet/>
      <dgm:spPr/>
      <dgm:t>
        <a:bodyPr/>
        <a:lstStyle/>
        <a:p>
          <a:endParaRPr lang="en-US"/>
        </a:p>
      </dgm:t>
    </dgm:pt>
    <dgm:pt modelId="{17EC13BC-1E36-D742-9E9C-7299FE37B49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Measure the height of the ride.</a:t>
          </a:r>
          <a:endParaRPr lang="en-US" b="0" i="0" dirty="0"/>
        </a:p>
      </dgm:t>
    </dgm:pt>
    <dgm:pt modelId="{3C23064F-C014-794F-86F3-B01144BA8F71}" type="parTrans" cxnId="{C5A5095E-3638-1E47-8013-B6BC2CE6FF34}">
      <dgm:prSet/>
      <dgm:spPr/>
      <dgm:t>
        <a:bodyPr/>
        <a:lstStyle/>
        <a:p>
          <a:endParaRPr lang="en-US"/>
        </a:p>
      </dgm:t>
    </dgm:pt>
    <dgm:pt modelId="{521E5353-C569-A54B-84B8-542B2054F61E}" type="sibTrans" cxnId="{C5A5095E-3638-1E47-8013-B6BC2CE6FF34}">
      <dgm:prSet/>
      <dgm:spPr/>
      <dgm:t>
        <a:bodyPr/>
        <a:lstStyle/>
        <a:p>
          <a:endParaRPr lang="en-US"/>
        </a:p>
      </dgm:t>
    </dgm:pt>
    <dgm:pt modelId="{ADB0BE4F-B2B8-43D0-A2CE-FC5B8C8C2A3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u="none" dirty="0"/>
            <a:t>Calculate the speed.</a:t>
          </a:r>
          <a:r>
            <a:rPr lang="en-US" b="0" i="0" dirty="0"/>
            <a:t>​</a:t>
          </a:r>
        </a:p>
      </dgm:t>
    </dgm:pt>
    <dgm:pt modelId="{6810F697-3C26-4B4D-A3F9-D9322B85CECF}" type="parTrans" cxnId="{D705DC67-E85A-49AA-B829-5E8EDC5B6415}">
      <dgm:prSet/>
      <dgm:spPr/>
      <dgm:t>
        <a:bodyPr/>
        <a:lstStyle/>
        <a:p>
          <a:endParaRPr lang="en-US"/>
        </a:p>
      </dgm:t>
    </dgm:pt>
    <dgm:pt modelId="{45D46928-7AF8-482B-83E4-A52412B58171}" type="sibTrans" cxnId="{D705DC67-E85A-49AA-B829-5E8EDC5B6415}">
      <dgm:prSet/>
      <dgm:spPr/>
      <dgm:t>
        <a:bodyPr/>
        <a:lstStyle/>
        <a:p>
          <a:endParaRPr lang="en-US"/>
        </a:p>
      </dgm:t>
    </dgm:pt>
    <dgm:pt modelId="{301AD9C1-E453-4D66-A228-7F41F2C60A45}">
      <dgm:prSet/>
      <dgm:spPr/>
      <dgm:t>
        <a:bodyPr/>
        <a:lstStyle/>
        <a:p>
          <a:r>
            <a:rPr lang="en-US" dirty="0"/>
            <a:t>Energy (potential + kinetic) conservation</a:t>
          </a:r>
        </a:p>
      </dgm:t>
    </dgm:pt>
    <dgm:pt modelId="{86990D2E-C10A-4F92-8725-7D05FAC3077A}" type="parTrans" cxnId="{22A9150D-9EA9-4773-A24E-B3DDBA269B5F}">
      <dgm:prSet/>
      <dgm:spPr/>
      <dgm:t>
        <a:bodyPr/>
        <a:lstStyle/>
        <a:p>
          <a:endParaRPr lang="en-US"/>
        </a:p>
      </dgm:t>
    </dgm:pt>
    <dgm:pt modelId="{E7FE298E-758D-4093-9311-23C0CB4E1678}" type="sibTrans" cxnId="{22A9150D-9EA9-4773-A24E-B3DDBA269B5F}">
      <dgm:prSet/>
      <dgm:spPr/>
      <dgm:t>
        <a:bodyPr/>
        <a:lstStyle/>
        <a:p>
          <a:endParaRPr lang="en-US"/>
        </a:p>
      </dgm:t>
    </dgm:pt>
    <dgm:pt modelId="{F613AAC3-124D-C54B-82A3-AA8FDF9EF16B}" type="pres">
      <dgm:prSet presAssocID="{DED9ECFC-25B4-B24B-AF37-A6933D33E24A}" presName="linear" presStyleCnt="0">
        <dgm:presLayoutVars>
          <dgm:animLvl val="lvl"/>
          <dgm:resizeHandles val="exact"/>
        </dgm:presLayoutVars>
      </dgm:prSet>
      <dgm:spPr/>
    </dgm:pt>
    <dgm:pt modelId="{A32A390E-F6D5-C340-9FFD-6E44E6E4B920}" type="pres">
      <dgm:prSet presAssocID="{10DBDE0C-4DE2-444A-9826-F59D364E2002}" presName="parentText" presStyleLbl="node1" presStyleIdx="0" presStyleCnt="4" custLinFactNeighborX="0" custLinFactNeighborY="-7081">
        <dgm:presLayoutVars>
          <dgm:chMax val="0"/>
          <dgm:bulletEnabled val="1"/>
        </dgm:presLayoutVars>
      </dgm:prSet>
      <dgm:spPr/>
    </dgm:pt>
    <dgm:pt modelId="{615D249B-E2A9-9843-80A7-6C90197581F6}" type="pres">
      <dgm:prSet presAssocID="{10DBDE0C-4DE2-444A-9826-F59D364E2002}" presName="childText" presStyleLbl="revTx" presStyleIdx="0" presStyleCnt="4">
        <dgm:presLayoutVars>
          <dgm:bulletEnabled val="1"/>
        </dgm:presLayoutVars>
      </dgm:prSet>
      <dgm:spPr/>
    </dgm:pt>
    <dgm:pt modelId="{FCC4CF7C-4D73-FE47-ADBE-0C8BF8A84861}" type="pres">
      <dgm:prSet presAssocID="{CB79D2CC-DB6C-AF4A-96B0-B6C3719DFF1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1E33AB2-5F2D-0746-B05B-CD555B96A80E}" type="pres">
      <dgm:prSet presAssocID="{CB79D2CC-DB6C-AF4A-96B0-B6C3719DFF10}" presName="childText" presStyleLbl="revTx" presStyleIdx="1" presStyleCnt="4">
        <dgm:presLayoutVars>
          <dgm:bulletEnabled val="1"/>
        </dgm:presLayoutVars>
      </dgm:prSet>
      <dgm:spPr/>
    </dgm:pt>
    <dgm:pt modelId="{A945469B-FD17-834F-859C-42D90D41C11C}" type="pres">
      <dgm:prSet presAssocID="{9699F635-7A9A-CE4F-B897-AF0CD3C0FBA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10C6089-1505-FF42-955B-5414F4072184}" type="pres">
      <dgm:prSet presAssocID="{9699F635-7A9A-CE4F-B897-AF0CD3C0FBA3}" presName="childText" presStyleLbl="revTx" presStyleIdx="2" presStyleCnt="4">
        <dgm:presLayoutVars>
          <dgm:bulletEnabled val="1"/>
        </dgm:presLayoutVars>
      </dgm:prSet>
      <dgm:spPr/>
    </dgm:pt>
    <dgm:pt modelId="{7FE1FFE3-FC32-1949-976A-41E4D177D720}" type="pres">
      <dgm:prSet presAssocID="{FD05F9B2-9B2D-554C-ABC6-D8A94A1F96F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03E618F-A07F-D441-8833-8E441EFA5B27}" type="pres">
      <dgm:prSet presAssocID="{FD05F9B2-9B2D-554C-ABC6-D8A94A1F96F1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82662701-EE58-3C44-A4C8-8A4EF2B333E4}" srcId="{DED9ECFC-25B4-B24B-AF37-A6933D33E24A}" destId="{9699F635-7A9A-CE4F-B897-AF0CD3C0FBA3}" srcOrd="2" destOrd="0" parTransId="{1A420058-A5B8-3A4B-8DDD-F008B58CA99D}" sibTransId="{74302284-A6B4-BD40-AE76-7AF3221E2D7B}"/>
    <dgm:cxn modelId="{8EB0E709-FAFC-7544-82B3-9A9DF3F44D15}" type="presOf" srcId="{7F142E7F-1993-BF47-9E6A-39B2A2FC57B3}" destId="{E03E618F-A07F-D441-8833-8E441EFA5B27}" srcOrd="0" destOrd="0" presId="urn:microsoft.com/office/officeart/2005/8/layout/vList2"/>
    <dgm:cxn modelId="{22A9150D-9EA9-4773-A24E-B3DDBA269B5F}" srcId="{CB79D2CC-DB6C-AF4A-96B0-B6C3719DFF10}" destId="{301AD9C1-E453-4D66-A228-7F41F2C60A45}" srcOrd="1" destOrd="0" parTransId="{86990D2E-C10A-4F92-8725-7D05FAC3077A}" sibTransId="{E7FE298E-758D-4093-9311-23C0CB4E1678}"/>
    <dgm:cxn modelId="{0251CA24-E792-C045-A33D-CB20A9C4A1FC}" type="presOf" srcId="{9699F635-7A9A-CE4F-B897-AF0CD3C0FBA3}" destId="{A945469B-FD17-834F-859C-42D90D41C11C}" srcOrd="0" destOrd="0" presId="urn:microsoft.com/office/officeart/2005/8/layout/vList2"/>
    <dgm:cxn modelId="{5F04D524-15DC-D147-AA44-631D06F4F579}" srcId="{DED9ECFC-25B4-B24B-AF37-A6933D33E24A}" destId="{CB79D2CC-DB6C-AF4A-96B0-B6C3719DFF10}" srcOrd="1" destOrd="0" parTransId="{9AC8F534-957E-7143-AAD0-9278AAFE19F0}" sibTransId="{25A7F763-B165-3849-94DC-B05C2D07119D}"/>
    <dgm:cxn modelId="{C5A5095E-3638-1E47-8013-B6BC2CE6FF34}" srcId="{9699F635-7A9A-CE4F-B897-AF0CD3C0FBA3}" destId="{17EC13BC-1E36-D742-9E9C-7299FE37B494}" srcOrd="1" destOrd="0" parTransId="{3C23064F-C014-794F-86F3-B01144BA8F71}" sibTransId="{521E5353-C569-A54B-84B8-542B2054F61E}"/>
    <dgm:cxn modelId="{D47B4443-F2DB-A245-929B-C4DD9C46DBA3}" srcId="{CB79D2CC-DB6C-AF4A-96B0-B6C3719DFF10}" destId="{989F0176-99D2-4A4C-9A9A-4986829E3B7F}" srcOrd="0" destOrd="0" parTransId="{7DA97A53-E48F-D04F-9F85-C38963730887}" sibTransId="{FAD2309F-92C7-2049-BEBA-2C0FC8A3CE17}"/>
    <dgm:cxn modelId="{6C54EE43-B3FD-8841-97CE-FD00A9F2482F}" type="presOf" srcId="{17EC13BC-1E36-D742-9E9C-7299FE37B494}" destId="{610C6089-1505-FF42-955B-5414F4072184}" srcOrd="0" destOrd="1" presId="urn:microsoft.com/office/officeart/2005/8/layout/vList2"/>
    <dgm:cxn modelId="{5A9D3A67-CBBD-5C42-8870-C515688A3C0E}" srcId="{10DBDE0C-4DE2-444A-9826-F59D364E2002}" destId="{FB84A145-2C16-344B-8CCE-DF2CD76F43FB}" srcOrd="1" destOrd="0" parTransId="{83BEE3A0-4F6F-0041-B69B-84C4778129C6}" sibTransId="{F7FC9CED-2966-6844-A30A-4203EB25A578}"/>
    <dgm:cxn modelId="{D705DC67-E85A-49AA-B829-5E8EDC5B6415}" srcId="{9699F635-7A9A-CE4F-B897-AF0CD3C0FBA3}" destId="{ADB0BE4F-B2B8-43D0-A2CE-FC5B8C8C2A39}" srcOrd="2" destOrd="0" parTransId="{6810F697-3C26-4B4D-A3F9-D9322B85CECF}" sibTransId="{45D46928-7AF8-482B-83E4-A52412B58171}"/>
    <dgm:cxn modelId="{0F45F66B-C7DD-ED4F-B803-21DC21AF542A}" type="presOf" srcId="{FB84A145-2C16-344B-8CCE-DF2CD76F43FB}" destId="{615D249B-E2A9-9843-80A7-6C90197581F6}" srcOrd="0" destOrd="1" presId="urn:microsoft.com/office/officeart/2005/8/layout/vList2"/>
    <dgm:cxn modelId="{F3ACCC77-086E-1F4E-92EC-D62EB637DB3A}" srcId="{9699F635-7A9A-CE4F-B897-AF0CD3C0FBA3}" destId="{A655CE35-511E-0E43-A928-A5F69AEEE4E3}" srcOrd="0" destOrd="0" parTransId="{E9EAF84C-801B-BF42-BCBB-E0BC182D2934}" sibTransId="{AC4CF106-5B96-A44D-B26E-945E5CB87431}"/>
    <dgm:cxn modelId="{66A22481-8279-CA46-8958-372902D09522}" type="presOf" srcId="{10DBDE0C-4DE2-444A-9826-F59D364E2002}" destId="{A32A390E-F6D5-C340-9FFD-6E44E6E4B920}" srcOrd="0" destOrd="0" presId="urn:microsoft.com/office/officeart/2005/8/layout/vList2"/>
    <dgm:cxn modelId="{241A8F8B-4D14-4045-A032-973E8A365E89}" type="presOf" srcId="{FD05F9B2-9B2D-554C-ABC6-D8A94A1F96F1}" destId="{7FE1FFE3-FC32-1949-976A-41E4D177D720}" srcOrd="0" destOrd="0" presId="urn:microsoft.com/office/officeart/2005/8/layout/vList2"/>
    <dgm:cxn modelId="{3EE1E398-CEBB-0244-A19C-00F005FE2B21}" type="presOf" srcId="{A655CE35-511E-0E43-A928-A5F69AEEE4E3}" destId="{610C6089-1505-FF42-955B-5414F4072184}" srcOrd="0" destOrd="0" presId="urn:microsoft.com/office/officeart/2005/8/layout/vList2"/>
    <dgm:cxn modelId="{749FF79B-A106-AB4D-89A9-C6D403CB2F59}" srcId="{DED9ECFC-25B4-B24B-AF37-A6933D33E24A}" destId="{10DBDE0C-4DE2-444A-9826-F59D364E2002}" srcOrd="0" destOrd="0" parTransId="{D2E95FBE-92B5-9D4D-8CC0-308BF08A0523}" sibTransId="{4D7849B4-4C7D-424F-A1C2-F7B0D933C33B}"/>
    <dgm:cxn modelId="{57B5E0A9-5F5D-F141-80B4-D55B94656218}" type="presOf" srcId="{989F0176-99D2-4A4C-9A9A-4986829E3B7F}" destId="{A1E33AB2-5F2D-0746-B05B-CD555B96A80E}" srcOrd="0" destOrd="0" presId="urn:microsoft.com/office/officeart/2005/8/layout/vList2"/>
    <dgm:cxn modelId="{8C9379AC-FAA8-4D81-8194-74F736657333}" type="presOf" srcId="{301AD9C1-E453-4D66-A228-7F41F2C60A45}" destId="{A1E33AB2-5F2D-0746-B05B-CD555B96A80E}" srcOrd="0" destOrd="1" presId="urn:microsoft.com/office/officeart/2005/8/layout/vList2"/>
    <dgm:cxn modelId="{D718F8B1-30FA-BF4E-A38D-7654FCC34211}" type="presOf" srcId="{DED9ECFC-25B4-B24B-AF37-A6933D33E24A}" destId="{F613AAC3-124D-C54B-82A3-AA8FDF9EF16B}" srcOrd="0" destOrd="0" presId="urn:microsoft.com/office/officeart/2005/8/layout/vList2"/>
    <dgm:cxn modelId="{AC0C86B6-28C6-FA4C-BB32-D4EAC392E839}" type="presOf" srcId="{CB79D2CC-DB6C-AF4A-96B0-B6C3719DFF10}" destId="{FCC4CF7C-4D73-FE47-ADBE-0C8BF8A84861}" srcOrd="0" destOrd="0" presId="urn:microsoft.com/office/officeart/2005/8/layout/vList2"/>
    <dgm:cxn modelId="{07ADA5CB-50B4-4540-95F1-C487738C708E}" type="presOf" srcId="{ADB0BE4F-B2B8-43D0-A2CE-FC5B8C8C2A39}" destId="{610C6089-1505-FF42-955B-5414F4072184}" srcOrd="0" destOrd="2" presId="urn:microsoft.com/office/officeart/2005/8/layout/vList2"/>
    <dgm:cxn modelId="{C19452DF-A212-5846-93C4-019ED3C74416}" type="presOf" srcId="{9D6C67CC-25AF-5D43-9DA4-8C38240F61D2}" destId="{615D249B-E2A9-9843-80A7-6C90197581F6}" srcOrd="0" destOrd="0" presId="urn:microsoft.com/office/officeart/2005/8/layout/vList2"/>
    <dgm:cxn modelId="{50663DE5-B277-6443-BE94-8721E2AA737D}" srcId="{DED9ECFC-25B4-B24B-AF37-A6933D33E24A}" destId="{FD05F9B2-9B2D-554C-ABC6-D8A94A1F96F1}" srcOrd="3" destOrd="0" parTransId="{A6C75356-3A42-7448-B971-0669734D09AC}" sibTransId="{EA151D51-2145-5F40-9A73-A26D33CF4177}"/>
    <dgm:cxn modelId="{266D37F2-6DF3-3E46-8E4C-1C7589EB86FE}" srcId="{FD05F9B2-9B2D-554C-ABC6-D8A94A1F96F1}" destId="{7F142E7F-1993-BF47-9E6A-39B2A2FC57B3}" srcOrd="0" destOrd="0" parTransId="{95D3B652-4C43-A147-9E3B-6DF10A9D29E3}" sibTransId="{205073F4-CBB6-6C41-AC95-98DB6F2E6A91}"/>
    <dgm:cxn modelId="{21B4E2FA-0519-474B-BFC4-B6CE3A94D024}" srcId="{10DBDE0C-4DE2-444A-9826-F59D364E2002}" destId="{9D6C67CC-25AF-5D43-9DA4-8C38240F61D2}" srcOrd="0" destOrd="0" parTransId="{779EB0BD-EB85-374E-A84F-50605FB789DD}" sibTransId="{112DA8B9-3188-CE40-BF21-7B825045D432}"/>
    <dgm:cxn modelId="{AA7D6D14-DB4C-3441-ABF8-B9090C27D53A}" type="presParOf" srcId="{F613AAC3-124D-C54B-82A3-AA8FDF9EF16B}" destId="{A32A390E-F6D5-C340-9FFD-6E44E6E4B920}" srcOrd="0" destOrd="0" presId="urn:microsoft.com/office/officeart/2005/8/layout/vList2"/>
    <dgm:cxn modelId="{7378531B-B542-0840-8B7B-E2A356E9C8E7}" type="presParOf" srcId="{F613AAC3-124D-C54B-82A3-AA8FDF9EF16B}" destId="{615D249B-E2A9-9843-80A7-6C90197581F6}" srcOrd="1" destOrd="0" presId="urn:microsoft.com/office/officeart/2005/8/layout/vList2"/>
    <dgm:cxn modelId="{C53902C6-7DFD-934B-A5CA-89E8F30E4BFF}" type="presParOf" srcId="{F613AAC3-124D-C54B-82A3-AA8FDF9EF16B}" destId="{FCC4CF7C-4D73-FE47-ADBE-0C8BF8A84861}" srcOrd="2" destOrd="0" presId="urn:microsoft.com/office/officeart/2005/8/layout/vList2"/>
    <dgm:cxn modelId="{879CF346-01F7-3E4F-A831-1B9957C5FA0F}" type="presParOf" srcId="{F613AAC3-124D-C54B-82A3-AA8FDF9EF16B}" destId="{A1E33AB2-5F2D-0746-B05B-CD555B96A80E}" srcOrd="3" destOrd="0" presId="urn:microsoft.com/office/officeart/2005/8/layout/vList2"/>
    <dgm:cxn modelId="{CAE69A42-E60B-FB45-9DC7-69A815C7BAE7}" type="presParOf" srcId="{F613AAC3-124D-C54B-82A3-AA8FDF9EF16B}" destId="{A945469B-FD17-834F-859C-42D90D41C11C}" srcOrd="4" destOrd="0" presId="urn:microsoft.com/office/officeart/2005/8/layout/vList2"/>
    <dgm:cxn modelId="{CF74B63C-11C5-0140-853D-3ABBC84D9BFF}" type="presParOf" srcId="{F613AAC3-124D-C54B-82A3-AA8FDF9EF16B}" destId="{610C6089-1505-FF42-955B-5414F4072184}" srcOrd="5" destOrd="0" presId="urn:microsoft.com/office/officeart/2005/8/layout/vList2"/>
    <dgm:cxn modelId="{1354BD67-DB96-3240-BD53-28DF7F0F65BE}" type="presParOf" srcId="{F613AAC3-124D-C54B-82A3-AA8FDF9EF16B}" destId="{7FE1FFE3-FC32-1949-976A-41E4D177D720}" srcOrd="6" destOrd="0" presId="urn:microsoft.com/office/officeart/2005/8/layout/vList2"/>
    <dgm:cxn modelId="{E973BEB2-02A6-1D46-95A9-0BBAF06C7E65}" type="presParOf" srcId="{F613AAC3-124D-C54B-82A3-AA8FDF9EF16B}" destId="{E03E618F-A07F-D441-8833-8E441EFA5B2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670F6E-BF6E-490C-871F-AB763833B10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405249E-A2D5-4B01-9145-F67ECF734C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/>
            <a:t>- Why is the second hill shorter than the first?</a:t>
          </a:r>
          <a:endParaRPr lang="en-US" sz="1600"/>
        </a:p>
      </dgm:t>
    </dgm:pt>
    <dgm:pt modelId="{D4BD976D-B4C8-4784-B740-A428874F32A3}" type="parTrans" cxnId="{213F2A1E-0BAF-4D87-9D51-BA2918543E67}">
      <dgm:prSet/>
      <dgm:spPr/>
      <dgm:t>
        <a:bodyPr/>
        <a:lstStyle/>
        <a:p>
          <a:endParaRPr lang="en-US" sz="2000"/>
        </a:p>
      </dgm:t>
    </dgm:pt>
    <dgm:pt modelId="{83C747B1-D47E-472A-8CFA-5404C8FF54B2}" type="sibTrans" cxnId="{213F2A1E-0BAF-4D87-9D51-BA2918543E67}">
      <dgm:prSet/>
      <dgm:spPr/>
      <dgm:t>
        <a:bodyPr/>
        <a:lstStyle/>
        <a:p>
          <a:endParaRPr lang="en-US" sz="2000"/>
        </a:p>
      </dgm:t>
    </dgm:pt>
    <dgm:pt modelId="{5D7D63D4-1B3B-4071-8CED-78BB252D6A6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0" i="0"/>
            <a:t>- Assuming no friction how much potential energy was stored on the first climb?</a:t>
          </a:r>
          <a:endParaRPr lang="en-US" sz="1200"/>
        </a:p>
      </dgm:t>
    </dgm:pt>
    <dgm:pt modelId="{405E8158-00B8-4824-A452-6D39947EA4BB}" type="parTrans" cxnId="{9B65E9AA-FF23-4B46-A941-BC9C8684E38B}">
      <dgm:prSet/>
      <dgm:spPr/>
      <dgm:t>
        <a:bodyPr/>
        <a:lstStyle/>
        <a:p>
          <a:endParaRPr lang="en-US" sz="2000"/>
        </a:p>
      </dgm:t>
    </dgm:pt>
    <dgm:pt modelId="{12D654AD-8B6E-411E-BE87-B545B7618F57}" type="sibTrans" cxnId="{9B65E9AA-FF23-4B46-A941-BC9C8684E38B}">
      <dgm:prSet/>
      <dgm:spPr/>
      <dgm:t>
        <a:bodyPr/>
        <a:lstStyle/>
        <a:p>
          <a:endParaRPr lang="en-US" sz="2000"/>
        </a:p>
      </dgm:t>
    </dgm:pt>
    <dgm:pt modelId="{DE91A813-F693-459D-BB56-E18E19C7F7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/>
            <a:t>- Determine the gravitational potential energy on the second hill.</a:t>
          </a:r>
          <a:endParaRPr lang="en-US" sz="1600"/>
        </a:p>
      </dgm:t>
    </dgm:pt>
    <dgm:pt modelId="{7BC5650D-9149-4683-837C-F4BCA9F7382B}" type="parTrans" cxnId="{C3DDBBAB-98D4-42FF-BFE1-8DE8922C3B80}">
      <dgm:prSet/>
      <dgm:spPr/>
      <dgm:t>
        <a:bodyPr/>
        <a:lstStyle/>
        <a:p>
          <a:endParaRPr lang="en-US" sz="2000"/>
        </a:p>
      </dgm:t>
    </dgm:pt>
    <dgm:pt modelId="{8CFF8747-95C4-4DC8-8894-5C3F38E14C1E}" type="sibTrans" cxnId="{C3DDBBAB-98D4-42FF-BFE1-8DE8922C3B80}">
      <dgm:prSet/>
      <dgm:spPr/>
      <dgm:t>
        <a:bodyPr/>
        <a:lstStyle/>
        <a:p>
          <a:endParaRPr lang="en-US" sz="2000"/>
        </a:p>
      </dgm:t>
    </dgm:pt>
    <dgm:pt modelId="{089CCC11-8B6C-44B9-9182-AA260CE453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 dirty="0"/>
            <a:t>- Label the sections on your sketch that represent the greatest kinetic energy.</a:t>
          </a:r>
          <a:endParaRPr lang="en-US" sz="1600" dirty="0"/>
        </a:p>
      </dgm:t>
    </dgm:pt>
    <dgm:pt modelId="{1B545AC2-273C-4D80-B865-7DF8F91EE50E}" type="parTrans" cxnId="{00E3D342-BA6F-4349-A3D0-DD00C681487D}">
      <dgm:prSet/>
      <dgm:spPr/>
      <dgm:t>
        <a:bodyPr/>
        <a:lstStyle/>
        <a:p>
          <a:endParaRPr lang="en-US" sz="2000"/>
        </a:p>
      </dgm:t>
    </dgm:pt>
    <dgm:pt modelId="{937ECD66-CE4E-4C77-83A0-D5AE50C8C06A}" type="sibTrans" cxnId="{00E3D342-BA6F-4349-A3D0-DD00C681487D}">
      <dgm:prSet/>
      <dgm:spPr/>
      <dgm:t>
        <a:bodyPr/>
        <a:lstStyle/>
        <a:p>
          <a:endParaRPr lang="en-US" sz="2000"/>
        </a:p>
      </dgm:t>
    </dgm:pt>
    <dgm:pt modelId="{0A3E03B0-A68C-44CA-AE89-7A1E430A71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/>
            <a:t>- Determine the average and the maximum velocity of the ride.</a:t>
          </a:r>
          <a:endParaRPr lang="en-US" sz="1600"/>
        </a:p>
      </dgm:t>
    </dgm:pt>
    <dgm:pt modelId="{0B3DD679-CFDB-44F5-B2F2-8D3170C6B66F}" type="parTrans" cxnId="{67E7FC15-4DC5-482F-9578-5754C8A69BD5}">
      <dgm:prSet/>
      <dgm:spPr/>
      <dgm:t>
        <a:bodyPr/>
        <a:lstStyle/>
        <a:p>
          <a:endParaRPr lang="en-US" sz="2000"/>
        </a:p>
      </dgm:t>
    </dgm:pt>
    <dgm:pt modelId="{437EDD17-A811-4DC8-8878-E99142C1FD0A}" type="sibTrans" cxnId="{67E7FC15-4DC5-482F-9578-5754C8A69BD5}">
      <dgm:prSet/>
      <dgm:spPr/>
      <dgm:t>
        <a:bodyPr/>
        <a:lstStyle/>
        <a:p>
          <a:endParaRPr lang="en-US" sz="2000"/>
        </a:p>
      </dgm:t>
    </dgm:pt>
    <dgm:pt modelId="{F09737EF-53F0-4E8C-9817-0C0D93615D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/>
            <a:t>- Where does the maximum and minimum acceleration occur?</a:t>
          </a:r>
          <a:endParaRPr lang="en-US" sz="1600"/>
        </a:p>
      </dgm:t>
    </dgm:pt>
    <dgm:pt modelId="{69A26C3A-BF18-4537-ACA0-5BBCB4316D46}" type="parTrans" cxnId="{D9D43A20-F770-43EB-A01F-80C853C33589}">
      <dgm:prSet/>
      <dgm:spPr/>
      <dgm:t>
        <a:bodyPr/>
        <a:lstStyle/>
        <a:p>
          <a:endParaRPr lang="en-US" sz="2000"/>
        </a:p>
      </dgm:t>
    </dgm:pt>
    <dgm:pt modelId="{A02E0AD5-76CE-45EB-8593-E266BF1E7F2F}" type="sibTrans" cxnId="{D9D43A20-F770-43EB-A01F-80C853C33589}">
      <dgm:prSet/>
      <dgm:spPr/>
      <dgm:t>
        <a:bodyPr/>
        <a:lstStyle/>
        <a:p>
          <a:endParaRPr lang="en-US" sz="2000"/>
        </a:p>
      </dgm:t>
    </dgm:pt>
    <dgm:pt modelId="{DC640BBB-8264-4B73-9E74-C6D65F7D1B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0" i="0"/>
            <a:t>- Compare the calculated acceleration with the acceleration you measured with an accelerometer</a:t>
          </a:r>
          <a:endParaRPr lang="en-US" sz="1600"/>
        </a:p>
      </dgm:t>
    </dgm:pt>
    <dgm:pt modelId="{38E41CD5-8B35-42F3-A7AD-B268E69045AF}" type="parTrans" cxnId="{6F143093-89B3-413B-A732-BAD7722E68CB}">
      <dgm:prSet/>
      <dgm:spPr/>
      <dgm:t>
        <a:bodyPr/>
        <a:lstStyle/>
        <a:p>
          <a:endParaRPr lang="en-US" sz="2000"/>
        </a:p>
      </dgm:t>
    </dgm:pt>
    <dgm:pt modelId="{4A9D0E7B-E60D-4142-A5A3-0146D540A387}" type="sibTrans" cxnId="{6F143093-89B3-413B-A732-BAD7722E68CB}">
      <dgm:prSet/>
      <dgm:spPr/>
      <dgm:t>
        <a:bodyPr/>
        <a:lstStyle/>
        <a:p>
          <a:endParaRPr lang="en-US" sz="2000"/>
        </a:p>
      </dgm:t>
    </dgm:pt>
    <dgm:pt modelId="{4450CA4B-5168-4A39-9EAF-CA5074E899CF}" type="pres">
      <dgm:prSet presAssocID="{8F670F6E-BF6E-490C-871F-AB763833B105}" presName="root" presStyleCnt="0">
        <dgm:presLayoutVars>
          <dgm:dir/>
          <dgm:resizeHandles val="exact"/>
        </dgm:presLayoutVars>
      </dgm:prSet>
      <dgm:spPr/>
    </dgm:pt>
    <dgm:pt modelId="{21AF9DA6-D6DE-48B8-8620-6FB2DBE5655E}" type="pres">
      <dgm:prSet presAssocID="{A405249E-A2D5-4B01-9145-F67ECF734CA8}" presName="compNode" presStyleCnt="0"/>
      <dgm:spPr/>
    </dgm:pt>
    <dgm:pt modelId="{7BEBBF87-993F-4A90-9A32-10406F197312}" type="pres">
      <dgm:prSet presAssocID="{A405249E-A2D5-4B01-9145-F67ECF734CA8}" presName="bgRect" presStyleLbl="bgShp" presStyleIdx="0" presStyleCnt="6"/>
      <dgm:spPr/>
    </dgm:pt>
    <dgm:pt modelId="{52B30A85-B75A-405A-B506-CF71DDFE41FB}" type="pres">
      <dgm:prSet presAssocID="{A405249E-A2D5-4B01-9145-F67ECF734CA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 with solid fill"/>
        </a:ext>
      </dgm:extLst>
    </dgm:pt>
    <dgm:pt modelId="{C2392EA4-B387-4DE9-B8CB-DC4DB44376BB}" type="pres">
      <dgm:prSet presAssocID="{A405249E-A2D5-4B01-9145-F67ECF734CA8}" presName="spaceRect" presStyleCnt="0"/>
      <dgm:spPr/>
    </dgm:pt>
    <dgm:pt modelId="{F53851BD-0A78-47EF-8182-FD30C9895820}" type="pres">
      <dgm:prSet presAssocID="{A405249E-A2D5-4B01-9145-F67ECF734CA8}" presName="parTx" presStyleLbl="revTx" presStyleIdx="0" presStyleCnt="7">
        <dgm:presLayoutVars>
          <dgm:chMax val="0"/>
          <dgm:chPref val="0"/>
        </dgm:presLayoutVars>
      </dgm:prSet>
      <dgm:spPr/>
    </dgm:pt>
    <dgm:pt modelId="{C7B402CA-40D1-4C9B-A345-7F823515BA89}" type="pres">
      <dgm:prSet presAssocID="{A405249E-A2D5-4B01-9145-F67ECF734CA8}" presName="desTx" presStyleLbl="revTx" presStyleIdx="1" presStyleCnt="7">
        <dgm:presLayoutVars/>
      </dgm:prSet>
      <dgm:spPr/>
    </dgm:pt>
    <dgm:pt modelId="{402805D6-3062-448F-8AE2-1E02D6D5D310}" type="pres">
      <dgm:prSet presAssocID="{83C747B1-D47E-472A-8CFA-5404C8FF54B2}" presName="sibTrans" presStyleCnt="0"/>
      <dgm:spPr/>
    </dgm:pt>
    <dgm:pt modelId="{BF0E27F1-3DFE-438C-AD18-0A3230116B60}" type="pres">
      <dgm:prSet presAssocID="{DE91A813-F693-459D-BB56-E18E19C7F7E7}" presName="compNode" presStyleCnt="0"/>
      <dgm:spPr/>
    </dgm:pt>
    <dgm:pt modelId="{04F889CF-947A-4433-A3B2-238ACAFF5EBF}" type="pres">
      <dgm:prSet presAssocID="{DE91A813-F693-459D-BB56-E18E19C7F7E7}" presName="bgRect" presStyleLbl="bgShp" presStyleIdx="1" presStyleCnt="6"/>
      <dgm:spPr/>
    </dgm:pt>
    <dgm:pt modelId="{A0469475-4C3E-45F3-B310-60EF68072310}" type="pres">
      <dgm:prSet presAssocID="{DE91A813-F693-459D-BB56-E18E19C7F7E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llercoaster Down with solid fill"/>
        </a:ext>
      </dgm:extLst>
    </dgm:pt>
    <dgm:pt modelId="{11603BEE-5F1E-478E-87B9-BEF2B9E4C529}" type="pres">
      <dgm:prSet presAssocID="{DE91A813-F693-459D-BB56-E18E19C7F7E7}" presName="spaceRect" presStyleCnt="0"/>
      <dgm:spPr/>
    </dgm:pt>
    <dgm:pt modelId="{7B768CBF-9101-4DA4-86BE-B00A9EAC709B}" type="pres">
      <dgm:prSet presAssocID="{DE91A813-F693-459D-BB56-E18E19C7F7E7}" presName="parTx" presStyleLbl="revTx" presStyleIdx="2" presStyleCnt="7">
        <dgm:presLayoutVars>
          <dgm:chMax val="0"/>
          <dgm:chPref val="0"/>
        </dgm:presLayoutVars>
      </dgm:prSet>
      <dgm:spPr/>
    </dgm:pt>
    <dgm:pt modelId="{AE5CACD3-7E48-489F-95FA-40646EC3E9BC}" type="pres">
      <dgm:prSet presAssocID="{8CFF8747-95C4-4DC8-8894-5C3F38E14C1E}" presName="sibTrans" presStyleCnt="0"/>
      <dgm:spPr/>
    </dgm:pt>
    <dgm:pt modelId="{557A774F-408F-46ED-ACC7-5118ECF1E2C7}" type="pres">
      <dgm:prSet presAssocID="{089CCC11-8B6C-44B9-9182-AA260CE4534E}" presName="compNode" presStyleCnt="0"/>
      <dgm:spPr/>
    </dgm:pt>
    <dgm:pt modelId="{BF1A27FE-3A4C-43AC-BDAD-3D4D48F87984}" type="pres">
      <dgm:prSet presAssocID="{089CCC11-8B6C-44B9-9182-AA260CE4534E}" presName="bgRect" presStyleLbl="bgShp" presStyleIdx="2" presStyleCnt="6"/>
      <dgm:spPr/>
    </dgm:pt>
    <dgm:pt modelId="{1C2AF1CF-442A-4F78-9DB9-3BEE24A8999B}" type="pres">
      <dgm:prSet presAssocID="{089CCC11-8B6C-44B9-9182-AA260CE4534E}" presName="iconRect" presStyleLbl="node1" presStyleIdx="2" presStyleCnt="6" custLinFactNeighborX="5145" custLinFactNeighborY="1029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 with solid fill"/>
        </a:ext>
      </dgm:extLst>
    </dgm:pt>
    <dgm:pt modelId="{0B3C03C2-A736-4334-800D-D84D17A8A935}" type="pres">
      <dgm:prSet presAssocID="{089CCC11-8B6C-44B9-9182-AA260CE4534E}" presName="spaceRect" presStyleCnt="0"/>
      <dgm:spPr/>
    </dgm:pt>
    <dgm:pt modelId="{CED14AEE-6E5C-424D-B193-CE2B8B50B2D8}" type="pres">
      <dgm:prSet presAssocID="{089CCC11-8B6C-44B9-9182-AA260CE4534E}" presName="parTx" presStyleLbl="revTx" presStyleIdx="3" presStyleCnt="7">
        <dgm:presLayoutVars>
          <dgm:chMax val="0"/>
          <dgm:chPref val="0"/>
        </dgm:presLayoutVars>
      </dgm:prSet>
      <dgm:spPr/>
    </dgm:pt>
    <dgm:pt modelId="{EC62FEAE-6EDD-4446-8437-29F6BDB9100E}" type="pres">
      <dgm:prSet presAssocID="{937ECD66-CE4E-4C77-83A0-D5AE50C8C06A}" presName="sibTrans" presStyleCnt="0"/>
      <dgm:spPr/>
    </dgm:pt>
    <dgm:pt modelId="{8C556CF1-4FE7-40D2-9FB9-F7992BA35949}" type="pres">
      <dgm:prSet presAssocID="{0A3E03B0-A68C-44CA-AE89-7A1E430A7170}" presName="compNode" presStyleCnt="0"/>
      <dgm:spPr/>
    </dgm:pt>
    <dgm:pt modelId="{7A79CAC1-DBE2-41ED-8216-706E0F41B704}" type="pres">
      <dgm:prSet presAssocID="{0A3E03B0-A68C-44CA-AE89-7A1E430A7170}" presName="bgRect" presStyleLbl="bgShp" presStyleIdx="3" presStyleCnt="6"/>
      <dgm:spPr/>
    </dgm:pt>
    <dgm:pt modelId="{FD95F43B-D9F9-4A46-8383-E15449EF90C3}" type="pres">
      <dgm:prSet presAssocID="{0A3E03B0-A68C-44CA-AE89-7A1E430A717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ponential Graph with solid fill"/>
        </a:ext>
      </dgm:extLst>
    </dgm:pt>
    <dgm:pt modelId="{72653C42-7047-4C33-8C1A-B2AC0245BF15}" type="pres">
      <dgm:prSet presAssocID="{0A3E03B0-A68C-44CA-AE89-7A1E430A7170}" presName="spaceRect" presStyleCnt="0"/>
      <dgm:spPr/>
    </dgm:pt>
    <dgm:pt modelId="{B0DD9544-ADB5-4282-AD0B-142BA18D2F55}" type="pres">
      <dgm:prSet presAssocID="{0A3E03B0-A68C-44CA-AE89-7A1E430A7170}" presName="parTx" presStyleLbl="revTx" presStyleIdx="4" presStyleCnt="7">
        <dgm:presLayoutVars>
          <dgm:chMax val="0"/>
          <dgm:chPref val="0"/>
        </dgm:presLayoutVars>
      </dgm:prSet>
      <dgm:spPr/>
    </dgm:pt>
    <dgm:pt modelId="{91BF2F86-8ADD-4C28-B5BF-DEDD52B0EFAC}" type="pres">
      <dgm:prSet presAssocID="{437EDD17-A811-4DC8-8878-E99142C1FD0A}" presName="sibTrans" presStyleCnt="0"/>
      <dgm:spPr/>
    </dgm:pt>
    <dgm:pt modelId="{DAC2C92B-581C-4751-962E-88E93FE7D881}" type="pres">
      <dgm:prSet presAssocID="{F09737EF-53F0-4E8C-9817-0C0D93615DF9}" presName="compNode" presStyleCnt="0"/>
      <dgm:spPr/>
    </dgm:pt>
    <dgm:pt modelId="{1C4F7988-534F-4760-B696-BFF436FDB723}" type="pres">
      <dgm:prSet presAssocID="{F09737EF-53F0-4E8C-9817-0C0D93615DF9}" presName="bgRect" presStyleLbl="bgShp" presStyleIdx="4" presStyleCnt="6"/>
      <dgm:spPr/>
    </dgm:pt>
    <dgm:pt modelId="{E76CBA4C-E067-4BF7-9091-7D42099D2220}" type="pres">
      <dgm:prSet presAssocID="{F09737EF-53F0-4E8C-9817-0C0D93615DF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EA020A9B-168E-41D0-86EB-018E6696A12A}" type="pres">
      <dgm:prSet presAssocID="{F09737EF-53F0-4E8C-9817-0C0D93615DF9}" presName="spaceRect" presStyleCnt="0"/>
      <dgm:spPr/>
    </dgm:pt>
    <dgm:pt modelId="{E4CDAD87-D555-4E6B-96FF-01D52214EE39}" type="pres">
      <dgm:prSet presAssocID="{F09737EF-53F0-4E8C-9817-0C0D93615DF9}" presName="parTx" presStyleLbl="revTx" presStyleIdx="5" presStyleCnt="7">
        <dgm:presLayoutVars>
          <dgm:chMax val="0"/>
          <dgm:chPref val="0"/>
        </dgm:presLayoutVars>
      </dgm:prSet>
      <dgm:spPr/>
    </dgm:pt>
    <dgm:pt modelId="{831DE84F-9AAD-44F5-8BCD-08CA1888A28A}" type="pres">
      <dgm:prSet presAssocID="{A02E0AD5-76CE-45EB-8593-E266BF1E7F2F}" presName="sibTrans" presStyleCnt="0"/>
      <dgm:spPr/>
    </dgm:pt>
    <dgm:pt modelId="{C39FCF97-8A56-4F05-AFAB-3029B81DE444}" type="pres">
      <dgm:prSet presAssocID="{DC640BBB-8264-4B73-9E74-C6D65F7D1B08}" presName="compNode" presStyleCnt="0"/>
      <dgm:spPr/>
    </dgm:pt>
    <dgm:pt modelId="{861FE900-D699-4D00-8957-EECF45D6F36C}" type="pres">
      <dgm:prSet presAssocID="{DC640BBB-8264-4B73-9E74-C6D65F7D1B08}" presName="bgRect" presStyleLbl="bgShp" presStyleIdx="5" presStyleCnt="6"/>
      <dgm:spPr/>
    </dgm:pt>
    <dgm:pt modelId="{C01CFED7-1917-45FC-8065-FF406C7DDE40}" type="pres">
      <dgm:prSet presAssocID="{DC640BBB-8264-4B73-9E74-C6D65F7D1B0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hematics with solid fill"/>
        </a:ext>
      </dgm:extLst>
    </dgm:pt>
    <dgm:pt modelId="{9D31AECC-072B-45B9-A368-357E2BCB48B8}" type="pres">
      <dgm:prSet presAssocID="{DC640BBB-8264-4B73-9E74-C6D65F7D1B08}" presName="spaceRect" presStyleCnt="0"/>
      <dgm:spPr/>
    </dgm:pt>
    <dgm:pt modelId="{3102E044-2F6C-4D50-818C-A09F906DEFBB}" type="pres">
      <dgm:prSet presAssocID="{DC640BBB-8264-4B73-9E74-C6D65F7D1B08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67E7FC15-4DC5-482F-9578-5754C8A69BD5}" srcId="{8F670F6E-BF6E-490C-871F-AB763833B105}" destId="{0A3E03B0-A68C-44CA-AE89-7A1E430A7170}" srcOrd="3" destOrd="0" parTransId="{0B3DD679-CFDB-44F5-B2F2-8D3170C6B66F}" sibTransId="{437EDD17-A811-4DC8-8878-E99142C1FD0A}"/>
    <dgm:cxn modelId="{213F2A1E-0BAF-4D87-9D51-BA2918543E67}" srcId="{8F670F6E-BF6E-490C-871F-AB763833B105}" destId="{A405249E-A2D5-4B01-9145-F67ECF734CA8}" srcOrd="0" destOrd="0" parTransId="{D4BD976D-B4C8-4784-B740-A428874F32A3}" sibTransId="{83C747B1-D47E-472A-8CFA-5404C8FF54B2}"/>
    <dgm:cxn modelId="{D9D43A20-F770-43EB-A01F-80C853C33589}" srcId="{8F670F6E-BF6E-490C-871F-AB763833B105}" destId="{F09737EF-53F0-4E8C-9817-0C0D93615DF9}" srcOrd="4" destOrd="0" parTransId="{69A26C3A-BF18-4537-ACA0-5BBCB4316D46}" sibTransId="{A02E0AD5-76CE-45EB-8593-E266BF1E7F2F}"/>
    <dgm:cxn modelId="{CA99A92C-EE4F-4FD8-AFBE-3B1B417FA5D4}" type="presOf" srcId="{8F670F6E-BF6E-490C-871F-AB763833B105}" destId="{4450CA4B-5168-4A39-9EAF-CA5074E899CF}" srcOrd="0" destOrd="0" presId="urn:microsoft.com/office/officeart/2018/2/layout/IconVerticalSolidList"/>
    <dgm:cxn modelId="{CF052A2F-1903-48FA-8E2B-D20CF8465A19}" type="presOf" srcId="{DC640BBB-8264-4B73-9E74-C6D65F7D1B08}" destId="{3102E044-2F6C-4D50-818C-A09F906DEFBB}" srcOrd="0" destOrd="0" presId="urn:microsoft.com/office/officeart/2018/2/layout/IconVerticalSolidList"/>
    <dgm:cxn modelId="{AC9BA933-ECF9-4278-9C1A-487AB0090E8C}" type="presOf" srcId="{5D7D63D4-1B3B-4071-8CED-78BB252D6A6C}" destId="{C7B402CA-40D1-4C9B-A345-7F823515BA89}" srcOrd="0" destOrd="0" presId="urn:microsoft.com/office/officeart/2018/2/layout/IconVerticalSolidList"/>
    <dgm:cxn modelId="{29055039-E6AF-4405-A6AF-860CB200B48F}" type="presOf" srcId="{F09737EF-53F0-4E8C-9817-0C0D93615DF9}" destId="{E4CDAD87-D555-4E6B-96FF-01D52214EE39}" srcOrd="0" destOrd="0" presId="urn:microsoft.com/office/officeart/2018/2/layout/IconVerticalSolidList"/>
    <dgm:cxn modelId="{00E3D342-BA6F-4349-A3D0-DD00C681487D}" srcId="{8F670F6E-BF6E-490C-871F-AB763833B105}" destId="{089CCC11-8B6C-44B9-9182-AA260CE4534E}" srcOrd="2" destOrd="0" parTransId="{1B545AC2-273C-4D80-B865-7DF8F91EE50E}" sibTransId="{937ECD66-CE4E-4C77-83A0-D5AE50C8C06A}"/>
    <dgm:cxn modelId="{C53DE84F-DC70-4565-9B33-18DEAC2D8C5B}" type="presOf" srcId="{A405249E-A2D5-4B01-9145-F67ECF734CA8}" destId="{F53851BD-0A78-47EF-8182-FD30C9895820}" srcOrd="0" destOrd="0" presId="urn:microsoft.com/office/officeart/2018/2/layout/IconVerticalSolidList"/>
    <dgm:cxn modelId="{6F143093-89B3-413B-A732-BAD7722E68CB}" srcId="{8F670F6E-BF6E-490C-871F-AB763833B105}" destId="{DC640BBB-8264-4B73-9E74-C6D65F7D1B08}" srcOrd="5" destOrd="0" parTransId="{38E41CD5-8B35-42F3-A7AD-B268E69045AF}" sibTransId="{4A9D0E7B-E60D-4142-A5A3-0146D540A387}"/>
    <dgm:cxn modelId="{9B65E9AA-FF23-4B46-A941-BC9C8684E38B}" srcId="{A405249E-A2D5-4B01-9145-F67ECF734CA8}" destId="{5D7D63D4-1B3B-4071-8CED-78BB252D6A6C}" srcOrd="0" destOrd="0" parTransId="{405E8158-00B8-4824-A452-6D39947EA4BB}" sibTransId="{12D654AD-8B6E-411E-BE87-B545B7618F57}"/>
    <dgm:cxn modelId="{C3DDBBAB-98D4-42FF-BFE1-8DE8922C3B80}" srcId="{8F670F6E-BF6E-490C-871F-AB763833B105}" destId="{DE91A813-F693-459D-BB56-E18E19C7F7E7}" srcOrd="1" destOrd="0" parTransId="{7BC5650D-9149-4683-837C-F4BCA9F7382B}" sibTransId="{8CFF8747-95C4-4DC8-8894-5C3F38E14C1E}"/>
    <dgm:cxn modelId="{FCBEC5D7-27D4-463A-989F-D006B44C115B}" type="presOf" srcId="{089CCC11-8B6C-44B9-9182-AA260CE4534E}" destId="{CED14AEE-6E5C-424D-B193-CE2B8B50B2D8}" srcOrd="0" destOrd="0" presId="urn:microsoft.com/office/officeart/2018/2/layout/IconVerticalSolidList"/>
    <dgm:cxn modelId="{E7BA94F7-7244-4C26-9030-818FF042766D}" type="presOf" srcId="{DE91A813-F693-459D-BB56-E18E19C7F7E7}" destId="{7B768CBF-9101-4DA4-86BE-B00A9EAC709B}" srcOrd="0" destOrd="0" presId="urn:microsoft.com/office/officeart/2018/2/layout/IconVerticalSolidList"/>
    <dgm:cxn modelId="{434B77FC-C801-4A63-8350-168AD760D90C}" type="presOf" srcId="{0A3E03B0-A68C-44CA-AE89-7A1E430A7170}" destId="{B0DD9544-ADB5-4282-AD0B-142BA18D2F55}" srcOrd="0" destOrd="0" presId="urn:microsoft.com/office/officeart/2018/2/layout/IconVerticalSolidList"/>
    <dgm:cxn modelId="{1172B96A-7F2A-4828-8583-E4C11A80E605}" type="presParOf" srcId="{4450CA4B-5168-4A39-9EAF-CA5074E899CF}" destId="{21AF9DA6-D6DE-48B8-8620-6FB2DBE5655E}" srcOrd="0" destOrd="0" presId="urn:microsoft.com/office/officeart/2018/2/layout/IconVerticalSolidList"/>
    <dgm:cxn modelId="{AC925BDC-9B88-4708-9E75-D231A6CCB749}" type="presParOf" srcId="{21AF9DA6-D6DE-48B8-8620-6FB2DBE5655E}" destId="{7BEBBF87-993F-4A90-9A32-10406F197312}" srcOrd="0" destOrd="0" presId="urn:microsoft.com/office/officeart/2018/2/layout/IconVerticalSolidList"/>
    <dgm:cxn modelId="{07644B13-77E0-4F0C-9D0B-0D910D34A0AA}" type="presParOf" srcId="{21AF9DA6-D6DE-48B8-8620-6FB2DBE5655E}" destId="{52B30A85-B75A-405A-B506-CF71DDFE41FB}" srcOrd="1" destOrd="0" presId="urn:microsoft.com/office/officeart/2018/2/layout/IconVerticalSolidList"/>
    <dgm:cxn modelId="{205A2841-91D3-4053-B2CF-29453E916B6B}" type="presParOf" srcId="{21AF9DA6-D6DE-48B8-8620-6FB2DBE5655E}" destId="{C2392EA4-B387-4DE9-B8CB-DC4DB44376BB}" srcOrd="2" destOrd="0" presId="urn:microsoft.com/office/officeart/2018/2/layout/IconVerticalSolidList"/>
    <dgm:cxn modelId="{073B7C44-84DE-4549-B017-00EE6319824B}" type="presParOf" srcId="{21AF9DA6-D6DE-48B8-8620-6FB2DBE5655E}" destId="{F53851BD-0A78-47EF-8182-FD30C9895820}" srcOrd="3" destOrd="0" presId="urn:microsoft.com/office/officeart/2018/2/layout/IconVerticalSolidList"/>
    <dgm:cxn modelId="{7429B65B-D702-4069-8F51-B464BB101DCC}" type="presParOf" srcId="{21AF9DA6-D6DE-48B8-8620-6FB2DBE5655E}" destId="{C7B402CA-40D1-4C9B-A345-7F823515BA89}" srcOrd="4" destOrd="0" presId="urn:microsoft.com/office/officeart/2018/2/layout/IconVerticalSolidList"/>
    <dgm:cxn modelId="{5D50E130-6673-449C-915D-F7E4B71CC25B}" type="presParOf" srcId="{4450CA4B-5168-4A39-9EAF-CA5074E899CF}" destId="{402805D6-3062-448F-8AE2-1E02D6D5D310}" srcOrd="1" destOrd="0" presId="urn:microsoft.com/office/officeart/2018/2/layout/IconVerticalSolidList"/>
    <dgm:cxn modelId="{1E24C6B6-4721-4B04-8235-2548FE810095}" type="presParOf" srcId="{4450CA4B-5168-4A39-9EAF-CA5074E899CF}" destId="{BF0E27F1-3DFE-438C-AD18-0A3230116B60}" srcOrd="2" destOrd="0" presId="urn:microsoft.com/office/officeart/2018/2/layout/IconVerticalSolidList"/>
    <dgm:cxn modelId="{3F66B129-797D-4413-BC93-8C23C55598C5}" type="presParOf" srcId="{BF0E27F1-3DFE-438C-AD18-0A3230116B60}" destId="{04F889CF-947A-4433-A3B2-238ACAFF5EBF}" srcOrd="0" destOrd="0" presId="urn:microsoft.com/office/officeart/2018/2/layout/IconVerticalSolidList"/>
    <dgm:cxn modelId="{83A9E718-E76C-4027-91C3-A50F8937D1AC}" type="presParOf" srcId="{BF0E27F1-3DFE-438C-AD18-0A3230116B60}" destId="{A0469475-4C3E-45F3-B310-60EF68072310}" srcOrd="1" destOrd="0" presId="urn:microsoft.com/office/officeart/2018/2/layout/IconVerticalSolidList"/>
    <dgm:cxn modelId="{9612DE2C-D4D0-4F16-8ABE-73682F9FB086}" type="presParOf" srcId="{BF0E27F1-3DFE-438C-AD18-0A3230116B60}" destId="{11603BEE-5F1E-478E-87B9-BEF2B9E4C529}" srcOrd="2" destOrd="0" presId="urn:microsoft.com/office/officeart/2018/2/layout/IconVerticalSolidList"/>
    <dgm:cxn modelId="{1D7C8B0F-3065-4A9E-9F0B-84F02739A6E2}" type="presParOf" srcId="{BF0E27F1-3DFE-438C-AD18-0A3230116B60}" destId="{7B768CBF-9101-4DA4-86BE-B00A9EAC709B}" srcOrd="3" destOrd="0" presId="urn:microsoft.com/office/officeart/2018/2/layout/IconVerticalSolidList"/>
    <dgm:cxn modelId="{587564A4-A9A0-421F-8A42-DC8D9EBDDC05}" type="presParOf" srcId="{4450CA4B-5168-4A39-9EAF-CA5074E899CF}" destId="{AE5CACD3-7E48-489F-95FA-40646EC3E9BC}" srcOrd="3" destOrd="0" presId="urn:microsoft.com/office/officeart/2018/2/layout/IconVerticalSolidList"/>
    <dgm:cxn modelId="{25659A4E-D27F-4F7B-A8AB-69CAAD8B5939}" type="presParOf" srcId="{4450CA4B-5168-4A39-9EAF-CA5074E899CF}" destId="{557A774F-408F-46ED-ACC7-5118ECF1E2C7}" srcOrd="4" destOrd="0" presId="urn:microsoft.com/office/officeart/2018/2/layout/IconVerticalSolidList"/>
    <dgm:cxn modelId="{537EC759-75F3-44B4-BE89-BEC1FECC5B8C}" type="presParOf" srcId="{557A774F-408F-46ED-ACC7-5118ECF1E2C7}" destId="{BF1A27FE-3A4C-43AC-BDAD-3D4D48F87984}" srcOrd="0" destOrd="0" presId="urn:microsoft.com/office/officeart/2018/2/layout/IconVerticalSolidList"/>
    <dgm:cxn modelId="{45A904E7-61E8-4BAB-B4F5-A45D7AA16E3D}" type="presParOf" srcId="{557A774F-408F-46ED-ACC7-5118ECF1E2C7}" destId="{1C2AF1CF-442A-4F78-9DB9-3BEE24A8999B}" srcOrd="1" destOrd="0" presId="urn:microsoft.com/office/officeart/2018/2/layout/IconVerticalSolidList"/>
    <dgm:cxn modelId="{ED2C1667-9B4D-4047-97A5-E9B8D43101DF}" type="presParOf" srcId="{557A774F-408F-46ED-ACC7-5118ECF1E2C7}" destId="{0B3C03C2-A736-4334-800D-D84D17A8A935}" srcOrd="2" destOrd="0" presId="urn:microsoft.com/office/officeart/2018/2/layout/IconVerticalSolidList"/>
    <dgm:cxn modelId="{EB1438ED-B3BB-488E-BC34-65E181436CB5}" type="presParOf" srcId="{557A774F-408F-46ED-ACC7-5118ECF1E2C7}" destId="{CED14AEE-6E5C-424D-B193-CE2B8B50B2D8}" srcOrd="3" destOrd="0" presId="urn:microsoft.com/office/officeart/2018/2/layout/IconVerticalSolidList"/>
    <dgm:cxn modelId="{62828600-1E5F-4802-BFF3-3DBBAA9A7E03}" type="presParOf" srcId="{4450CA4B-5168-4A39-9EAF-CA5074E899CF}" destId="{EC62FEAE-6EDD-4446-8437-29F6BDB9100E}" srcOrd="5" destOrd="0" presId="urn:microsoft.com/office/officeart/2018/2/layout/IconVerticalSolidList"/>
    <dgm:cxn modelId="{2F710737-512F-45CE-96F9-71D532717E87}" type="presParOf" srcId="{4450CA4B-5168-4A39-9EAF-CA5074E899CF}" destId="{8C556CF1-4FE7-40D2-9FB9-F7992BA35949}" srcOrd="6" destOrd="0" presId="urn:microsoft.com/office/officeart/2018/2/layout/IconVerticalSolidList"/>
    <dgm:cxn modelId="{D8777EC9-8450-49C4-B4BC-B9B7656F816B}" type="presParOf" srcId="{8C556CF1-4FE7-40D2-9FB9-F7992BA35949}" destId="{7A79CAC1-DBE2-41ED-8216-706E0F41B704}" srcOrd="0" destOrd="0" presId="urn:microsoft.com/office/officeart/2018/2/layout/IconVerticalSolidList"/>
    <dgm:cxn modelId="{61235F77-64A0-4E33-B3FB-DFD5B48F31D4}" type="presParOf" srcId="{8C556CF1-4FE7-40D2-9FB9-F7992BA35949}" destId="{FD95F43B-D9F9-4A46-8383-E15449EF90C3}" srcOrd="1" destOrd="0" presId="urn:microsoft.com/office/officeart/2018/2/layout/IconVerticalSolidList"/>
    <dgm:cxn modelId="{8A73527B-2D94-419B-895F-4311E2A5F134}" type="presParOf" srcId="{8C556CF1-4FE7-40D2-9FB9-F7992BA35949}" destId="{72653C42-7047-4C33-8C1A-B2AC0245BF15}" srcOrd="2" destOrd="0" presId="urn:microsoft.com/office/officeart/2018/2/layout/IconVerticalSolidList"/>
    <dgm:cxn modelId="{8E3308B9-5DE6-453B-AE5D-3E6E36BD7F4B}" type="presParOf" srcId="{8C556CF1-4FE7-40D2-9FB9-F7992BA35949}" destId="{B0DD9544-ADB5-4282-AD0B-142BA18D2F55}" srcOrd="3" destOrd="0" presId="urn:microsoft.com/office/officeart/2018/2/layout/IconVerticalSolidList"/>
    <dgm:cxn modelId="{E8E8A86F-A8AC-4A20-BA16-7CFEC4079A5C}" type="presParOf" srcId="{4450CA4B-5168-4A39-9EAF-CA5074E899CF}" destId="{91BF2F86-8ADD-4C28-B5BF-DEDD52B0EFAC}" srcOrd="7" destOrd="0" presId="urn:microsoft.com/office/officeart/2018/2/layout/IconVerticalSolidList"/>
    <dgm:cxn modelId="{06482A1E-2C4D-4426-A5E7-7A96E4F899FE}" type="presParOf" srcId="{4450CA4B-5168-4A39-9EAF-CA5074E899CF}" destId="{DAC2C92B-581C-4751-962E-88E93FE7D881}" srcOrd="8" destOrd="0" presId="urn:microsoft.com/office/officeart/2018/2/layout/IconVerticalSolidList"/>
    <dgm:cxn modelId="{DD8BCA43-1E09-47CE-9232-2490190AD473}" type="presParOf" srcId="{DAC2C92B-581C-4751-962E-88E93FE7D881}" destId="{1C4F7988-534F-4760-B696-BFF436FDB723}" srcOrd="0" destOrd="0" presId="urn:microsoft.com/office/officeart/2018/2/layout/IconVerticalSolidList"/>
    <dgm:cxn modelId="{008A8053-9E65-4AC8-BD9B-2AE20E04A9CE}" type="presParOf" srcId="{DAC2C92B-581C-4751-962E-88E93FE7D881}" destId="{E76CBA4C-E067-4BF7-9091-7D42099D2220}" srcOrd="1" destOrd="0" presId="urn:microsoft.com/office/officeart/2018/2/layout/IconVerticalSolidList"/>
    <dgm:cxn modelId="{00530082-2F01-4527-8FAF-341C52875F16}" type="presParOf" srcId="{DAC2C92B-581C-4751-962E-88E93FE7D881}" destId="{EA020A9B-168E-41D0-86EB-018E6696A12A}" srcOrd="2" destOrd="0" presId="urn:microsoft.com/office/officeart/2018/2/layout/IconVerticalSolidList"/>
    <dgm:cxn modelId="{186B4534-4B58-48D8-8A71-E10E4B061C7C}" type="presParOf" srcId="{DAC2C92B-581C-4751-962E-88E93FE7D881}" destId="{E4CDAD87-D555-4E6B-96FF-01D52214EE39}" srcOrd="3" destOrd="0" presId="urn:microsoft.com/office/officeart/2018/2/layout/IconVerticalSolidList"/>
    <dgm:cxn modelId="{A5875B1A-F856-4A3E-B6FA-2D59EAF56674}" type="presParOf" srcId="{4450CA4B-5168-4A39-9EAF-CA5074E899CF}" destId="{831DE84F-9AAD-44F5-8BCD-08CA1888A28A}" srcOrd="9" destOrd="0" presId="urn:microsoft.com/office/officeart/2018/2/layout/IconVerticalSolidList"/>
    <dgm:cxn modelId="{DEC8035F-379E-4F02-8FDB-42048BD51096}" type="presParOf" srcId="{4450CA4B-5168-4A39-9EAF-CA5074E899CF}" destId="{C39FCF97-8A56-4F05-AFAB-3029B81DE444}" srcOrd="10" destOrd="0" presId="urn:microsoft.com/office/officeart/2018/2/layout/IconVerticalSolidList"/>
    <dgm:cxn modelId="{E8764E25-DEE2-437F-BB1F-678AACCA741D}" type="presParOf" srcId="{C39FCF97-8A56-4F05-AFAB-3029B81DE444}" destId="{861FE900-D699-4D00-8957-EECF45D6F36C}" srcOrd="0" destOrd="0" presId="urn:microsoft.com/office/officeart/2018/2/layout/IconVerticalSolidList"/>
    <dgm:cxn modelId="{249A1C1C-78E3-404B-BCC1-2D4DBB4007CA}" type="presParOf" srcId="{C39FCF97-8A56-4F05-AFAB-3029B81DE444}" destId="{C01CFED7-1917-45FC-8065-FF406C7DDE40}" srcOrd="1" destOrd="0" presId="urn:microsoft.com/office/officeart/2018/2/layout/IconVerticalSolidList"/>
    <dgm:cxn modelId="{9745BE60-56E1-4443-B9F8-D2BB0A8D884F}" type="presParOf" srcId="{C39FCF97-8A56-4F05-AFAB-3029B81DE444}" destId="{9D31AECC-072B-45B9-A368-357E2BCB48B8}" srcOrd="2" destOrd="0" presId="urn:microsoft.com/office/officeart/2018/2/layout/IconVerticalSolidList"/>
    <dgm:cxn modelId="{CBE7A442-27E6-479C-80EE-7319FE694AAD}" type="presParOf" srcId="{C39FCF97-8A56-4F05-AFAB-3029B81DE444}" destId="{3102E044-2F6C-4D50-818C-A09F906DEFB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A390E-F6D5-C340-9FFD-6E44E6E4B920}">
      <dsp:nvSpPr>
        <dsp:cNvPr id="0" name=""/>
        <dsp:cNvSpPr/>
      </dsp:nvSpPr>
      <dsp:spPr>
        <a:xfrm>
          <a:off x="0" y="0"/>
          <a:ext cx="8450981" cy="60840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Celebration Wheel (Ferris Wheel)</a:t>
          </a:r>
        </a:p>
      </dsp:txBody>
      <dsp:txXfrm>
        <a:off x="29700" y="29700"/>
        <a:ext cx="8391581" cy="549000"/>
      </dsp:txXfrm>
    </dsp:sp>
    <dsp:sp modelId="{615D249B-E2A9-9843-80A7-6C90197581F6}">
      <dsp:nvSpPr>
        <dsp:cNvPr id="0" name=""/>
        <dsp:cNvSpPr/>
      </dsp:nvSpPr>
      <dsp:spPr>
        <a:xfrm>
          <a:off x="0" y="627611"/>
          <a:ext cx="8450981" cy="659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31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Measure the height of the ride with protractor or via air pressure.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Measure the period/frequency of rotation</a:t>
          </a:r>
        </a:p>
      </dsp:txBody>
      <dsp:txXfrm>
        <a:off x="0" y="627611"/>
        <a:ext cx="8450981" cy="659295"/>
      </dsp:txXfrm>
    </dsp:sp>
    <dsp:sp modelId="{FCC4CF7C-4D73-FE47-ADBE-0C8BF8A84861}">
      <dsp:nvSpPr>
        <dsp:cNvPr id="0" name=""/>
        <dsp:cNvSpPr/>
      </dsp:nvSpPr>
      <dsp:spPr>
        <a:xfrm>
          <a:off x="0" y="1286906"/>
          <a:ext cx="8450981" cy="60840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Cyclone Coaster  (Roller Coaster)</a:t>
          </a:r>
        </a:p>
      </dsp:txBody>
      <dsp:txXfrm>
        <a:off x="29700" y="1316606"/>
        <a:ext cx="8391581" cy="549000"/>
      </dsp:txXfrm>
    </dsp:sp>
    <dsp:sp modelId="{A1E33AB2-5F2D-0746-B05B-CD555B96A80E}">
      <dsp:nvSpPr>
        <dsp:cNvPr id="0" name=""/>
        <dsp:cNvSpPr/>
      </dsp:nvSpPr>
      <dsp:spPr>
        <a:xfrm>
          <a:off x="0" y="1895306"/>
          <a:ext cx="8450981" cy="69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31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u="none" kern="1200" dirty="0"/>
            <a:t>Newton</a:t>
          </a:r>
          <a:r>
            <a:rPr lang="ja-JP" sz="2000" b="0" i="0" u="none" kern="1200" dirty="0"/>
            <a:t>’</a:t>
          </a:r>
          <a:r>
            <a:rPr lang="en-US" sz="2000" b="0" i="0" u="none" kern="1200" dirty="0"/>
            <a:t>s Laws (What forces are involved on the ride)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/>
            <a:t>Energy (potential + kinetic) conservation</a:t>
          </a:r>
        </a:p>
      </dsp:txBody>
      <dsp:txXfrm>
        <a:off x="0" y="1895306"/>
        <a:ext cx="8450981" cy="699660"/>
      </dsp:txXfrm>
    </dsp:sp>
    <dsp:sp modelId="{A945469B-FD17-834F-859C-42D90D41C11C}">
      <dsp:nvSpPr>
        <dsp:cNvPr id="0" name=""/>
        <dsp:cNvSpPr/>
      </dsp:nvSpPr>
      <dsp:spPr>
        <a:xfrm>
          <a:off x="0" y="2594966"/>
          <a:ext cx="8450981" cy="60840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Mega Drop (Magnetic Force Braking)</a:t>
          </a:r>
          <a:endParaRPr lang="en-US" sz="2600" kern="1200" dirty="0"/>
        </a:p>
      </dsp:txBody>
      <dsp:txXfrm>
        <a:off x="29700" y="2624666"/>
        <a:ext cx="8391581" cy="549000"/>
      </dsp:txXfrm>
    </dsp:sp>
    <dsp:sp modelId="{610C6089-1505-FF42-955B-5414F4072184}">
      <dsp:nvSpPr>
        <dsp:cNvPr id="0" name=""/>
        <dsp:cNvSpPr/>
      </dsp:nvSpPr>
      <dsp:spPr>
        <a:xfrm>
          <a:off x="0" y="3203366"/>
          <a:ext cx="8450981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31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u="none" kern="1200"/>
            <a:t>Measure the free fall time. </a:t>
          </a:r>
          <a:r>
            <a:rPr lang="en-US" sz="2000" b="0" i="0" kern="1200"/>
            <a:t>​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Measure the height of the ride.</a:t>
          </a:r>
          <a:endParaRPr lang="en-US" sz="2000" b="0" i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2000" b="0" i="0" u="none" kern="1200" dirty="0"/>
            <a:t>Calculate the speed.</a:t>
          </a:r>
          <a:r>
            <a:rPr lang="en-US" sz="2000" b="0" i="0" kern="1200" dirty="0"/>
            <a:t>​</a:t>
          </a:r>
        </a:p>
      </dsp:txBody>
      <dsp:txXfrm>
        <a:off x="0" y="3203366"/>
        <a:ext cx="8450981" cy="995670"/>
      </dsp:txXfrm>
    </dsp:sp>
    <dsp:sp modelId="{7FE1FFE3-FC32-1949-976A-41E4D177D720}">
      <dsp:nvSpPr>
        <dsp:cNvPr id="0" name=""/>
        <dsp:cNvSpPr/>
      </dsp:nvSpPr>
      <dsp:spPr>
        <a:xfrm>
          <a:off x="0" y="4199036"/>
          <a:ext cx="8450981" cy="608400"/>
        </a:xfrm>
        <a:prstGeom prst="round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Starship 3000 (Centrifuge ride)</a:t>
          </a:r>
          <a:endParaRPr lang="en-US" sz="2600" kern="1200" dirty="0"/>
        </a:p>
      </dsp:txBody>
      <dsp:txXfrm>
        <a:off x="29700" y="4228736"/>
        <a:ext cx="8391581" cy="549000"/>
      </dsp:txXfrm>
    </dsp:sp>
    <dsp:sp modelId="{E03E618F-A07F-D441-8833-8E441EFA5B27}">
      <dsp:nvSpPr>
        <dsp:cNvPr id="0" name=""/>
        <dsp:cNvSpPr/>
      </dsp:nvSpPr>
      <dsp:spPr>
        <a:xfrm>
          <a:off x="0" y="4807436"/>
          <a:ext cx="8450981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31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b="0" i="0" u="none" kern="1200" dirty="0"/>
            <a:t>Circular Motion (Can measure ride radius and time period to get acceleration – compare with measurement)</a:t>
          </a:r>
          <a:endParaRPr lang="en-US" sz="2000" kern="1200" dirty="0"/>
        </a:p>
      </dsp:txBody>
      <dsp:txXfrm>
        <a:off x="0" y="4807436"/>
        <a:ext cx="8450981" cy="592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BBF87-993F-4A90-9A32-10406F197312}">
      <dsp:nvSpPr>
        <dsp:cNvPr id="0" name=""/>
        <dsp:cNvSpPr/>
      </dsp:nvSpPr>
      <dsp:spPr>
        <a:xfrm>
          <a:off x="0" y="4535"/>
          <a:ext cx="4683949" cy="66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30A85-B75A-405A-B506-CF71DDFE41FB}">
      <dsp:nvSpPr>
        <dsp:cNvPr id="0" name=""/>
        <dsp:cNvSpPr/>
      </dsp:nvSpPr>
      <dsp:spPr>
        <a:xfrm>
          <a:off x="201368" y="154313"/>
          <a:ext cx="366482" cy="3661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851BD-0A78-47EF-8182-FD30C9895820}">
      <dsp:nvSpPr>
        <dsp:cNvPr id="0" name=""/>
        <dsp:cNvSpPr/>
      </dsp:nvSpPr>
      <dsp:spPr>
        <a:xfrm>
          <a:off x="769219" y="4535"/>
          <a:ext cx="2107777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- Why is the second hill shorter than the first?</a:t>
          </a:r>
          <a:endParaRPr lang="en-US" sz="1600" kern="1200"/>
        </a:p>
      </dsp:txBody>
      <dsp:txXfrm>
        <a:off x="769219" y="4535"/>
        <a:ext cx="2107777" cy="769693"/>
      </dsp:txXfrm>
    </dsp:sp>
    <dsp:sp modelId="{C7B402CA-40D1-4C9B-A345-7F823515BA89}">
      <dsp:nvSpPr>
        <dsp:cNvPr id="0" name=""/>
        <dsp:cNvSpPr/>
      </dsp:nvSpPr>
      <dsp:spPr>
        <a:xfrm>
          <a:off x="2876996" y="4535"/>
          <a:ext cx="1749296" cy="665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51" tIns="70451" rIns="70451" bIns="70451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- Assuming no friction how much potential energy was stored on the first climb?</a:t>
          </a:r>
          <a:endParaRPr lang="en-US" sz="1200" kern="1200"/>
        </a:p>
      </dsp:txBody>
      <dsp:txXfrm>
        <a:off x="2876996" y="4535"/>
        <a:ext cx="1749296" cy="665680"/>
      </dsp:txXfrm>
    </dsp:sp>
    <dsp:sp modelId="{04F889CF-947A-4433-A3B2-238ACAFF5EBF}">
      <dsp:nvSpPr>
        <dsp:cNvPr id="0" name=""/>
        <dsp:cNvSpPr/>
      </dsp:nvSpPr>
      <dsp:spPr>
        <a:xfrm>
          <a:off x="0" y="966652"/>
          <a:ext cx="4683949" cy="66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69475-4C3E-45F3-B310-60EF68072310}">
      <dsp:nvSpPr>
        <dsp:cNvPr id="0" name=""/>
        <dsp:cNvSpPr/>
      </dsp:nvSpPr>
      <dsp:spPr>
        <a:xfrm>
          <a:off x="201368" y="1116430"/>
          <a:ext cx="366482" cy="3661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68CBF-9101-4DA4-86BE-B00A9EAC709B}">
      <dsp:nvSpPr>
        <dsp:cNvPr id="0" name=""/>
        <dsp:cNvSpPr/>
      </dsp:nvSpPr>
      <dsp:spPr>
        <a:xfrm>
          <a:off x="769219" y="966652"/>
          <a:ext cx="385707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- Determine the gravitational potential energy on the second hill.</a:t>
          </a:r>
          <a:endParaRPr lang="en-US" sz="1600" kern="1200"/>
        </a:p>
      </dsp:txBody>
      <dsp:txXfrm>
        <a:off x="769219" y="966652"/>
        <a:ext cx="3857073" cy="769693"/>
      </dsp:txXfrm>
    </dsp:sp>
    <dsp:sp modelId="{BF1A27FE-3A4C-43AC-BDAD-3D4D48F87984}">
      <dsp:nvSpPr>
        <dsp:cNvPr id="0" name=""/>
        <dsp:cNvSpPr/>
      </dsp:nvSpPr>
      <dsp:spPr>
        <a:xfrm>
          <a:off x="0" y="1928768"/>
          <a:ext cx="4683949" cy="66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AF1CF-442A-4F78-9DB9-3BEE24A8999B}">
      <dsp:nvSpPr>
        <dsp:cNvPr id="0" name=""/>
        <dsp:cNvSpPr/>
      </dsp:nvSpPr>
      <dsp:spPr>
        <a:xfrm>
          <a:off x="220223" y="2116253"/>
          <a:ext cx="366482" cy="3661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14AEE-6E5C-424D-B193-CE2B8B50B2D8}">
      <dsp:nvSpPr>
        <dsp:cNvPr id="0" name=""/>
        <dsp:cNvSpPr/>
      </dsp:nvSpPr>
      <dsp:spPr>
        <a:xfrm>
          <a:off x="769219" y="1928768"/>
          <a:ext cx="385707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- Label the sections on your sketch that represent the greatest kinetic energy.</a:t>
          </a:r>
          <a:endParaRPr lang="en-US" sz="1600" kern="1200" dirty="0"/>
        </a:p>
      </dsp:txBody>
      <dsp:txXfrm>
        <a:off x="769219" y="1928768"/>
        <a:ext cx="3857073" cy="769693"/>
      </dsp:txXfrm>
    </dsp:sp>
    <dsp:sp modelId="{7A79CAC1-DBE2-41ED-8216-706E0F41B704}">
      <dsp:nvSpPr>
        <dsp:cNvPr id="0" name=""/>
        <dsp:cNvSpPr/>
      </dsp:nvSpPr>
      <dsp:spPr>
        <a:xfrm>
          <a:off x="0" y="2890885"/>
          <a:ext cx="4683949" cy="66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5F43B-D9F9-4A46-8383-E15449EF90C3}">
      <dsp:nvSpPr>
        <dsp:cNvPr id="0" name=""/>
        <dsp:cNvSpPr/>
      </dsp:nvSpPr>
      <dsp:spPr>
        <a:xfrm>
          <a:off x="201368" y="3040663"/>
          <a:ext cx="366482" cy="3661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D9544-ADB5-4282-AD0B-142BA18D2F55}">
      <dsp:nvSpPr>
        <dsp:cNvPr id="0" name=""/>
        <dsp:cNvSpPr/>
      </dsp:nvSpPr>
      <dsp:spPr>
        <a:xfrm>
          <a:off x="769219" y="2890885"/>
          <a:ext cx="385707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- Determine the average and the maximum velocity of the ride.</a:t>
          </a:r>
          <a:endParaRPr lang="en-US" sz="1600" kern="1200"/>
        </a:p>
      </dsp:txBody>
      <dsp:txXfrm>
        <a:off x="769219" y="2890885"/>
        <a:ext cx="3857073" cy="769693"/>
      </dsp:txXfrm>
    </dsp:sp>
    <dsp:sp modelId="{1C4F7988-534F-4760-B696-BFF436FDB723}">
      <dsp:nvSpPr>
        <dsp:cNvPr id="0" name=""/>
        <dsp:cNvSpPr/>
      </dsp:nvSpPr>
      <dsp:spPr>
        <a:xfrm>
          <a:off x="0" y="3853001"/>
          <a:ext cx="4683949" cy="66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CBA4C-E067-4BF7-9091-7D42099D2220}">
      <dsp:nvSpPr>
        <dsp:cNvPr id="0" name=""/>
        <dsp:cNvSpPr/>
      </dsp:nvSpPr>
      <dsp:spPr>
        <a:xfrm>
          <a:off x="201368" y="4002779"/>
          <a:ext cx="366482" cy="36612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DAD87-D555-4E6B-96FF-01D52214EE39}">
      <dsp:nvSpPr>
        <dsp:cNvPr id="0" name=""/>
        <dsp:cNvSpPr/>
      </dsp:nvSpPr>
      <dsp:spPr>
        <a:xfrm>
          <a:off x="769219" y="3853001"/>
          <a:ext cx="385707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- Where does the maximum and minimum acceleration occur?</a:t>
          </a:r>
          <a:endParaRPr lang="en-US" sz="1600" kern="1200"/>
        </a:p>
      </dsp:txBody>
      <dsp:txXfrm>
        <a:off x="769219" y="3853001"/>
        <a:ext cx="3857073" cy="769693"/>
      </dsp:txXfrm>
    </dsp:sp>
    <dsp:sp modelId="{861FE900-D699-4D00-8957-EECF45D6F36C}">
      <dsp:nvSpPr>
        <dsp:cNvPr id="0" name=""/>
        <dsp:cNvSpPr/>
      </dsp:nvSpPr>
      <dsp:spPr>
        <a:xfrm>
          <a:off x="0" y="4815118"/>
          <a:ext cx="4683949" cy="66568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1CFED7-1917-45FC-8065-FF406C7DDE40}">
      <dsp:nvSpPr>
        <dsp:cNvPr id="0" name=""/>
        <dsp:cNvSpPr/>
      </dsp:nvSpPr>
      <dsp:spPr>
        <a:xfrm>
          <a:off x="201368" y="4964896"/>
          <a:ext cx="366482" cy="36612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2E044-2F6C-4D50-818C-A09F906DEFBB}">
      <dsp:nvSpPr>
        <dsp:cNvPr id="0" name=""/>
        <dsp:cNvSpPr/>
      </dsp:nvSpPr>
      <dsp:spPr>
        <a:xfrm>
          <a:off x="769219" y="4815118"/>
          <a:ext cx="3857073" cy="769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59" tIns="81459" rIns="81459" bIns="81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- Compare the calculated acceleration with the acceleration you measured with an accelerometer</a:t>
          </a:r>
          <a:endParaRPr lang="en-US" sz="1600" kern="1200"/>
        </a:p>
      </dsp:txBody>
      <dsp:txXfrm>
        <a:off x="769219" y="4815118"/>
        <a:ext cx="3857073" cy="769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84E1E-E540-AC43-BC13-F90D553055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41BA6-039E-8F4D-B7F7-3C8E20B40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38C9C-4B69-864E-9EEE-DFA43CC144D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69921-4617-FB4C-9847-172FF83023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0DCBB-D829-754E-9E76-36A9E36432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47A92-5E9C-F94E-8B11-4D34C67AD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21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9A61E-B1D6-C34D-A321-B3E90F6DE630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3E603-0EE4-3042-9661-047EB577E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F34BC-172B-92BA-A3C3-34F5B0DE4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16281-E68E-AE1C-50BE-0455A7C00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F8DA1-1DE5-D219-3919-99D88E307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D92B-BEDF-8980-65C4-CF9510A19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2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6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7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2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8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0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8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14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DA54A-5F09-BD41-3998-04B5A9C09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8F540-155C-A2BB-12C2-2F8B580EA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7B4D1-E9EA-3567-3216-3E6673CBD3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680FF-C35D-2F92-C409-6186FDF58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3E603-0EE4-3042-9661-047EB577E4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6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703-D0F7-E745-A687-AC990D0C46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34056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6FFF2-58E4-794E-892D-6FF45321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139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7C03E-EF71-2C40-9E45-BF08314E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5991633"/>
            <a:ext cx="258783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University of South Carolina logo.">
            <a:extLst>
              <a:ext uri="{FF2B5EF4-FFF2-40B4-BE49-F238E27FC236}">
                <a16:creationId xmlns:a16="http://schemas.microsoft.com/office/drawing/2014/main" id="{C81DC1BB-A980-8448-BB01-0788DE434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9370" y="4429919"/>
            <a:ext cx="3173260" cy="21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56521"/>
            <a:ext cx="10515600" cy="2187986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67949"/>
            <a:ext cx="5493794" cy="1500187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DFD73-0710-2244-860D-4BA6234A0E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26555" y="5790260"/>
            <a:ext cx="2892287" cy="57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ED37-4F17-3341-80DD-6302FD9C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E732-1F86-874D-B35F-F0D15E08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13372-CC48-6246-83C0-B536F3DC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5CF31-8755-3E42-B89A-9D67D96D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35332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01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C64B-5CD5-7341-B6E0-9B4F677F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18467-A91D-B840-9781-A402C93E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2"/>
            <a:ext cx="266502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17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C8D6-6BCB-BD4B-B6E0-92A77800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099C-8353-F44E-8406-26AC0797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8CC49-08EF-8048-B6B2-BC247008F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CBEF1-4544-884E-86EB-53741390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7F880-2CCE-9044-8CE8-A7CF47CE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877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3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E802-B46A-204D-94D4-E50D913A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7812B-2A55-D049-A1C2-A4C973ACA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8766B-6B24-3B45-B55F-3D85F881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2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7F728-2418-1540-9191-5FDFA36D8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948585-BFC1-9148-A0B5-07C83C2F2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2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371BF-1A9F-5641-95DB-6C0FE67B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21846-D4EB-5949-B8F3-E4009916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2834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59A27-C210-CF48-97F8-943B5EBAC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EC86A-0D15-764F-AA81-41016E20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33FAA-B5EA-C54D-A18B-17F16CA5F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5974"/>
            <a:ext cx="2670958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24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C8BA86-4F41-AF40-BBD9-45DCB3C3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388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991BC-E157-B340-860E-81A4EBD0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805CF-1707-5749-8109-20FA4495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2"/>
            <a:ext cx="2605644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4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54A1-6207-5141-AAB1-9A7630DA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F95B-0887-9F4F-BA1C-0B9CBE5A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515B1-8A32-AB43-82F2-51A60BC2E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D973-68F9-5B46-A3D8-B7AF20B0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A68CE-A588-FE4D-9C1E-5BE4A1A8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0958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5185-7056-B946-8F27-7890BB2A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0AF3B6-3151-9346-B00D-EBED7ED75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EF208-3C62-3840-A816-A69F27E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C1DD0-6624-6048-953E-41055A0D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C492C-9027-2B43-9637-56046A06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6896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BC199-4655-F541-83EE-721E1D08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45D78-BC86-6C4A-8173-07BC8BF4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9E362-4DC4-BA42-AD46-DCFCBF72C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43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AB465-CD1B-7A41-8A74-7F4A07B23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00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AFF7-6653-6A4D-A979-64D2F5BECA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0032F1-0121-BE4C-B781-236291AD797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4530" b="4530"/>
          <a:stretch/>
        </p:blipFill>
        <p:spPr>
          <a:xfrm>
            <a:off x="9022846" y="5946775"/>
            <a:ext cx="2695388" cy="4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3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c.edu/study/colleges_schools/artsandsciences/physics_and_astronomy/beyond_the_classroom/midway_physics.ph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.sc.gov/instruction/standards/science/standard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et at a fair&#10;&#10;Description automatically generated">
            <a:extLst>
              <a:ext uri="{FF2B5EF4-FFF2-40B4-BE49-F238E27FC236}">
                <a16:creationId xmlns:a16="http://schemas.microsoft.com/office/drawing/2014/main" id="{72814B9F-E666-D15B-C608-D6D80AE02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612" y="2717138"/>
            <a:ext cx="4338041" cy="3558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F9F61-B891-3944-9E22-503B0C38A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0333"/>
            <a:ext cx="9144000" cy="1809326"/>
          </a:xfrm>
        </p:spPr>
        <p:txBody>
          <a:bodyPr/>
          <a:lstStyle/>
          <a:p>
            <a:r>
              <a:rPr lang="en-US" dirty="0"/>
              <a:t>Midway Physics Day </a:t>
            </a:r>
            <a:br>
              <a:rPr lang="en-US" dirty="0"/>
            </a:br>
            <a:r>
              <a:rPr lang="en-US" dirty="0"/>
              <a:t>Teacher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6A461-863C-424F-BAE7-45F2ACA74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7186" y="2199301"/>
            <a:ext cx="3354155" cy="766708"/>
          </a:xfrm>
        </p:spPr>
        <p:txBody>
          <a:bodyPr/>
          <a:lstStyle/>
          <a:p>
            <a:r>
              <a:rPr lang="en-US" dirty="0"/>
              <a:t>September 30</a:t>
            </a:r>
            <a:r>
              <a:rPr lang="en-US" baseline="30000" dirty="0"/>
              <a:t>th</a:t>
            </a:r>
            <a:r>
              <a:rPr lang="en-US" dirty="0"/>
              <a:t> , 2025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12498B4-A4F2-A9EC-4FB3-E22DC0F1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749" y="3918139"/>
            <a:ext cx="2381719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86BEE-2BFD-363A-079B-9568AD672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94" y="5042710"/>
            <a:ext cx="3354155" cy="751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F94C89-DE6E-9373-461D-7ECDDABF1797}"/>
              </a:ext>
            </a:extLst>
          </p:cNvPr>
          <p:cNvSpPr txBox="1"/>
          <p:nvPr/>
        </p:nvSpPr>
        <p:spPr>
          <a:xfrm>
            <a:off x="240141" y="4742607"/>
            <a:ext cx="385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Department of Physics and Astronomy</a:t>
            </a:r>
          </a:p>
        </p:txBody>
      </p:sp>
    </p:spTree>
    <p:extLst>
      <p:ext uri="{BB962C8B-B14F-4D97-AF65-F5344CB8AC3E}">
        <p14:creationId xmlns:p14="http://schemas.microsoft.com/office/powerpoint/2010/main" val="358700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-50822"/>
            <a:ext cx="10805160" cy="1325563"/>
          </a:xfrm>
        </p:spPr>
        <p:txBody>
          <a:bodyPr/>
          <a:lstStyle/>
          <a:p>
            <a:r>
              <a:rPr lang="en-US" dirty="0"/>
              <a:t>Measurements can be detailed or estimated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4B12D21-CFA5-0080-70A6-D664F4DA38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8548433"/>
              </p:ext>
            </p:extLst>
          </p:nvPr>
        </p:nvGraphicFramePr>
        <p:xfrm>
          <a:off x="548639" y="1036997"/>
          <a:ext cx="845098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4644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B9D7-F592-A425-A883-99C1100F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149" y="1071419"/>
            <a:ext cx="4454263" cy="4431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>
                <a:latin typeface="+mj-lt"/>
              </a:rPr>
              <a:t>EX.</a:t>
            </a:r>
            <a:br>
              <a:rPr lang="en-US" sz="5400" dirty="0">
                <a:latin typeface="+mj-lt"/>
              </a:rPr>
            </a:br>
            <a:br>
              <a:rPr lang="en-US" sz="5400" dirty="0">
                <a:latin typeface="+mj-lt"/>
              </a:rPr>
            </a:br>
            <a:r>
              <a:rPr lang="en-US" sz="5400" dirty="0">
                <a:latin typeface="+mj-lt"/>
              </a:rPr>
              <a:t>Roller Coaster Activity</a:t>
            </a:r>
          </a:p>
        </p:txBody>
      </p:sp>
      <p:graphicFrame>
        <p:nvGraphicFramePr>
          <p:cNvPr id="9" name="TextBox 3">
            <a:extLst>
              <a:ext uri="{FF2B5EF4-FFF2-40B4-BE49-F238E27FC236}">
                <a16:creationId xmlns:a16="http://schemas.microsoft.com/office/drawing/2014/main" id="{A719252D-4415-E471-C9D4-6B9247951A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716005"/>
              </p:ext>
            </p:extLst>
          </p:nvPr>
        </p:nvGraphicFramePr>
        <p:xfrm>
          <a:off x="1697802" y="634326"/>
          <a:ext cx="4683949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1649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48F1A5-7ED4-59AA-DA68-0B060702923E}"/>
              </a:ext>
            </a:extLst>
          </p:cNvPr>
          <p:cNvSpPr txBox="1"/>
          <p:nvPr/>
        </p:nvSpPr>
        <p:spPr>
          <a:xfrm>
            <a:off x="3402550" y="99392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https://</a:t>
            </a:r>
            <a:r>
              <a:rPr lang="en-US" dirty="0" err="1">
                <a:solidFill>
                  <a:srgbClr val="00B0F0"/>
                </a:solidFill>
              </a:rPr>
              <a:t>www.arduino.cc</a:t>
            </a:r>
            <a:r>
              <a:rPr lang="en-US" dirty="0">
                <a:solidFill>
                  <a:srgbClr val="00B0F0"/>
                </a:solidFill>
              </a:rPr>
              <a:t>/education/science-journal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E0459-921E-A160-C13E-BD9DAB460346}"/>
              </a:ext>
            </a:extLst>
          </p:cNvPr>
          <p:cNvSpPr txBox="1"/>
          <p:nvPr/>
        </p:nvSpPr>
        <p:spPr>
          <a:xfrm>
            <a:off x="3236296" y="763915"/>
            <a:ext cx="584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your smart phone’s sensors to take data at the fair!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710" y="1440442"/>
            <a:ext cx="5835073" cy="48286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34395E-62CA-2A71-A32A-AD5CD4A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800"/>
            <a:ext cx="7772400" cy="828491"/>
          </a:xfrm>
        </p:spPr>
        <p:txBody>
          <a:bodyPr/>
          <a:lstStyle/>
          <a:p>
            <a:pPr algn="ctr"/>
            <a:r>
              <a:rPr lang="en-US" b="1" dirty="0"/>
              <a:t>There’s an App for That</a:t>
            </a:r>
          </a:p>
        </p:txBody>
      </p:sp>
    </p:spTree>
    <p:extLst>
      <p:ext uri="{BB962C8B-B14F-4D97-AF65-F5344CB8AC3E}">
        <p14:creationId xmlns:p14="http://schemas.microsoft.com/office/powerpoint/2010/main" val="2584035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48F1A5-7ED4-59AA-DA68-0B060702923E}"/>
              </a:ext>
            </a:extLst>
          </p:cNvPr>
          <p:cNvSpPr txBox="1"/>
          <p:nvPr/>
        </p:nvSpPr>
        <p:spPr>
          <a:xfrm>
            <a:off x="3402550" y="99392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https://</a:t>
            </a:r>
            <a:r>
              <a:rPr lang="en-US" dirty="0" err="1">
                <a:solidFill>
                  <a:srgbClr val="00B0F0"/>
                </a:solidFill>
              </a:rPr>
              <a:t>www.arduino.cc</a:t>
            </a:r>
            <a:r>
              <a:rPr lang="en-US" dirty="0">
                <a:solidFill>
                  <a:srgbClr val="00B0F0"/>
                </a:solidFill>
              </a:rPr>
              <a:t>/education/science-journal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AE0459-921E-A160-C13E-BD9DAB460346}"/>
              </a:ext>
            </a:extLst>
          </p:cNvPr>
          <p:cNvSpPr txBox="1"/>
          <p:nvPr/>
        </p:nvSpPr>
        <p:spPr>
          <a:xfrm>
            <a:off x="3236296" y="763915"/>
            <a:ext cx="584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your smart phone’s sensors to take data at the fair!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34395E-62CA-2A71-A32A-AD5CD4A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800"/>
            <a:ext cx="7772400" cy="828491"/>
          </a:xfrm>
        </p:spPr>
        <p:txBody>
          <a:bodyPr/>
          <a:lstStyle/>
          <a:p>
            <a:pPr algn="ctr"/>
            <a:r>
              <a:rPr lang="en-US" b="1" dirty="0"/>
              <a:t>There’s an App for That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85" y="1470819"/>
            <a:ext cx="2237753" cy="4842727"/>
          </a:xfrm>
          <a:prstGeom prst="rect">
            <a:avLst/>
          </a:prstGeom>
          <a:ln w="28575">
            <a:solidFill>
              <a:srgbClr val="EC8B0A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3817839" y="2586182"/>
            <a:ext cx="2410691" cy="39716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210057" y="1828802"/>
            <a:ext cx="895927" cy="7891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79877" y="1605385"/>
            <a:ext cx="371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An array of internal sensors to choose from.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49838" y="3044732"/>
            <a:ext cx="206769" cy="23000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6056607" y="3002484"/>
            <a:ext cx="1141742" cy="15725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98349" y="2623118"/>
            <a:ext cx="3910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When in doubt, click this. It will tell you exactly what is being measured and what sensor is used.</a:t>
            </a:r>
          </a:p>
        </p:txBody>
      </p:sp>
      <p:cxnSp>
        <p:nvCxnSpPr>
          <p:cNvPr id="22" name="Straight Arrow Connector 21"/>
          <p:cNvCxnSpPr>
            <a:stCxn id="25" idx="3"/>
            <a:endCxn id="24" idx="1"/>
          </p:cNvCxnSpPr>
          <p:nvPr/>
        </p:nvCxnSpPr>
        <p:spPr>
          <a:xfrm flipV="1">
            <a:off x="5513281" y="4487159"/>
            <a:ext cx="1629649" cy="93397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42930" y="4302493"/>
            <a:ext cx="421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Record will save the numerical data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576833" y="5176761"/>
            <a:ext cx="936448" cy="48874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70945" y="5719705"/>
            <a:ext cx="427070" cy="43766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 flipV="1">
            <a:off x="2535810" y="4760536"/>
            <a:ext cx="1435135" cy="117800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90880" y="3989898"/>
            <a:ext cx="289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Allows you to measure multiple quantities at the same time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542075" y="5719705"/>
            <a:ext cx="427070" cy="43766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955542" y="5240724"/>
            <a:ext cx="2224335" cy="71763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142930" y="5056058"/>
            <a:ext cx="434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Only records the instantaneous value</a:t>
            </a:r>
          </a:p>
        </p:txBody>
      </p:sp>
    </p:spTree>
    <p:extLst>
      <p:ext uri="{BB962C8B-B14F-4D97-AF65-F5344CB8AC3E}">
        <p14:creationId xmlns:p14="http://schemas.microsoft.com/office/powerpoint/2010/main" val="3295304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395E-62CA-2A71-A32A-AD5CD4AF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800"/>
            <a:ext cx="7772400" cy="828491"/>
          </a:xfrm>
        </p:spPr>
        <p:txBody>
          <a:bodyPr/>
          <a:lstStyle/>
          <a:p>
            <a:pPr algn="ctr"/>
            <a:r>
              <a:rPr lang="en-US" b="1" dirty="0"/>
              <a:t>There’s an App for That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DF93F-591D-ABBF-FD8F-BD21563B4811}"/>
              </a:ext>
            </a:extLst>
          </p:cNvPr>
          <p:cNvSpPr txBox="1"/>
          <p:nvPr/>
        </p:nvSpPr>
        <p:spPr>
          <a:xfrm>
            <a:off x="670595" y="976956"/>
            <a:ext cx="1024564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u="sng" dirty="0">
                <a:solidFill>
                  <a:schemeClr val="accent5"/>
                </a:solidFill>
                <a:latin typeface="Arial"/>
                <a:ea typeface="ＭＳ Ｐゴシック"/>
              </a:rPr>
              <a:t>Ex. Recording of </a:t>
            </a:r>
            <a:r>
              <a:rPr lang="en-US" sz="1600" b="1" u="sng" dirty="0" err="1">
                <a:solidFill>
                  <a:schemeClr val="accent5"/>
                </a:solidFill>
                <a:latin typeface="Arial"/>
                <a:ea typeface="ＭＳ Ｐゴシック"/>
              </a:rPr>
              <a:t>Yanwen’s</a:t>
            </a:r>
            <a:r>
              <a:rPr lang="en-US" sz="1600" b="1" u="sng" dirty="0">
                <a:solidFill>
                  <a:schemeClr val="accent5"/>
                </a:solidFill>
                <a:latin typeface="Arial"/>
                <a:ea typeface="ＭＳ Ｐゴシック"/>
              </a:rPr>
              <a:t> elevator ride (From 5</a:t>
            </a:r>
            <a:r>
              <a:rPr lang="en-US" sz="1600" b="1" u="sng" baseline="30000" dirty="0">
                <a:solidFill>
                  <a:schemeClr val="accent5"/>
                </a:solidFill>
                <a:latin typeface="Arial"/>
                <a:ea typeface="ＭＳ Ｐゴシック"/>
              </a:rPr>
              <a:t>th</a:t>
            </a:r>
            <a:r>
              <a:rPr lang="en-US" sz="1600" b="1" u="sng" dirty="0">
                <a:solidFill>
                  <a:schemeClr val="accent5"/>
                </a:solidFill>
                <a:latin typeface="Arial"/>
                <a:ea typeface="ＭＳ Ｐゴシック"/>
              </a:rPr>
              <a:t> floor to 1</a:t>
            </a:r>
            <a:r>
              <a:rPr lang="en-US" sz="1600" b="1" u="sng" baseline="30000" dirty="0">
                <a:solidFill>
                  <a:schemeClr val="accent5"/>
                </a:solidFill>
                <a:latin typeface="Arial"/>
                <a:ea typeface="ＭＳ Ｐゴシック"/>
              </a:rPr>
              <a:t>st</a:t>
            </a:r>
            <a:r>
              <a:rPr lang="en-US" sz="1600" b="1" u="sng" dirty="0">
                <a:solidFill>
                  <a:schemeClr val="accent5"/>
                </a:solidFill>
                <a:latin typeface="Arial"/>
                <a:ea typeface="ＭＳ Ｐゴシック"/>
              </a:rPr>
              <a:t> floor in Jones) with 5 sensors selected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-398" b="44839"/>
          <a:stretch/>
        </p:blipFill>
        <p:spPr>
          <a:xfrm>
            <a:off x="7464281" y="1566504"/>
            <a:ext cx="3451958" cy="33596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b="3560"/>
          <a:stretch/>
        </p:blipFill>
        <p:spPr>
          <a:xfrm>
            <a:off x="599386" y="1435340"/>
            <a:ext cx="2545948" cy="4560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3" b="3218"/>
          <a:stretch/>
        </p:blipFill>
        <p:spPr>
          <a:xfrm>
            <a:off x="3050355" y="1435339"/>
            <a:ext cx="2583053" cy="333543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5633408" y="3319046"/>
            <a:ext cx="1574276" cy="42420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86100" y="1993220"/>
            <a:ext cx="212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Data can be easily exported to a single Excel spreadsheet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035D78-0546-7A9D-C70F-7E7FDDE49113}"/>
              </a:ext>
            </a:extLst>
          </p:cNvPr>
          <p:cNvSpPr txBox="1"/>
          <p:nvPr/>
        </p:nvSpPr>
        <p:spPr>
          <a:xfrm>
            <a:off x="3277004" y="5000948"/>
            <a:ext cx="8054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* Make sure students understand which direction is x, y, and z with respect to the orientation of the phone. Figuring this out before coming to the fair will ensure the accuracy of their measurements at the fair.</a:t>
            </a:r>
          </a:p>
        </p:txBody>
      </p:sp>
    </p:spTree>
    <p:extLst>
      <p:ext uri="{BB962C8B-B14F-4D97-AF65-F5344CB8AC3E}">
        <p14:creationId xmlns:p14="http://schemas.microsoft.com/office/powerpoint/2010/main" val="74429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51" y="282102"/>
            <a:ext cx="8076053" cy="63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39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16" y="243192"/>
            <a:ext cx="8142084" cy="63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5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1" y="272373"/>
            <a:ext cx="8026927" cy="63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48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15" y="243191"/>
            <a:ext cx="8217415" cy="61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42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Printed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C7E89-62C2-B143-BEBA-CA6D34981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Teachers Guide</a:t>
            </a:r>
          </a:p>
          <a:p>
            <a:r>
              <a:rPr lang="en-US" dirty="0"/>
              <a:t>Sample worksheets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Midway Physics Day Website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State Science Standards 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02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54B5B1-C0E6-C721-E92D-B885176544B8}"/>
              </a:ext>
            </a:extLst>
          </p:cNvPr>
          <p:cNvSpPr/>
          <p:nvPr/>
        </p:nvSpPr>
        <p:spPr>
          <a:xfrm>
            <a:off x="8727440" y="5567680"/>
            <a:ext cx="3119120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E2BD7-1172-8D1F-8440-CEB105375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30" y="277129"/>
            <a:ext cx="9461740" cy="63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8247-2C79-9909-9C50-2E676A6FA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D4138-FC7A-94C2-7B81-C49307A6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Physics Concentrations!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42210-7BE3-6E60-CC15-4754D4E14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Astronomy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Biomedical Physics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Please stay tune for more details on the USC Physics website!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92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056F8-ECE3-F19B-C239-6A0E5E573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71A02-F6AF-1D16-4110-C7395F6B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72A4-AB34-7111-C997-7B003C4C7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5944855D-B952-4A14-35CC-39E291A3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52"/>
          <a:stretch>
            <a:fillRect/>
          </a:stretch>
        </p:blipFill>
        <p:spPr>
          <a:xfrm>
            <a:off x="396282" y="241136"/>
            <a:ext cx="5152147" cy="6251613"/>
          </a:xfrm>
          <a:prstGeom prst="rect">
            <a:avLst/>
          </a:prstGeom>
        </p:spPr>
      </p:pic>
      <p:pic>
        <p:nvPicPr>
          <p:cNvPr id="7" name="Picture 6" descr="A white paper with black text&#10;&#10;Description automatically generated">
            <a:extLst>
              <a:ext uri="{FF2B5EF4-FFF2-40B4-BE49-F238E27FC236}">
                <a16:creationId xmlns:a16="http://schemas.microsoft.com/office/drawing/2014/main" id="{469532F4-0D39-EB8A-C627-D9CD683419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4" b="1"/>
          <a:stretch>
            <a:fillRect/>
          </a:stretch>
        </p:blipFill>
        <p:spPr>
          <a:xfrm>
            <a:off x="5495376" y="241136"/>
            <a:ext cx="4631041" cy="5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35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C7E89-62C2-B143-BEBA-CA6D34981B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Midway Physics Day is a fun and effective way to motivate your class about science.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else can we do to help improve this experience?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37D67-D7E0-BFCF-6BB0-AD50C02E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1103" y="1825624"/>
            <a:ext cx="3224349" cy="4043761"/>
          </a:xfrm>
        </p:spPr>
        <p:txBody>
          <a:bodyPr>
            <a:normAutofit/>
          </a:bodyPr>
          <a:lstStyle/>
          <a:p>
            <a:r>
              <a:rPr lang="en-US" dirty="0"/>
              <a:t>Questions?? </a:t>
            </a:r>
          </a:p>
        </p:txBody>
      </p:sp>
    </p:spTree>
    <p:extLst>
      <p:ext uri="{BB962C8B-B14F-4D97-AF65-F5344CB8AC3E}">
        <p14:creationId xmlns:p14="http://schemas.microsoft.com/office/powerpoint/2010/main" val="1096026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73F4-C73D-8C4A-8929-A707A3759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Yanwen</a:t>
            </a:r>
            <a:r>
              <a:rPr lang="en-US" dirty="0"/>
              <a:t> Wu and Nancy Kesar</a:t>
            </a:r>
          </a:p>
          <a:p>
            <a:r>
              <a:rPr lang="en-US" dirty="0"/>
              <a:t>Student Services Coordinator </a:t>
            </a:r>
          </a:p>
          <a:p>
            <a:r>
              <a:rPr lang="en-US" dirty="0"/>
              <a:t>803-777-8105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B548F3-F5C3-A14F-A5F7-C7474616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 </a:t>
            </a:r>
            <a:br>
              <a:rPr lang="en-US" dirty="0"/>
            </a:br>
            <a:r>
              <a:rPr lang="en-US" dirty="0"/>
              <a:t>See you in 2 weeks! </a:t>
            </a:r>
          </a:p>
        </p:txBody>
      </p:sp>
      <p:pic>
        <p:nvPicPr>
          <p:cNvPr id="3076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EACC467-5985-5961-22D6-34504D1FC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056" y="5465151"/>
            <a:ext cx="3438144" cy="10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C0FDA4D-3458-9179-3EF4-063FB1E81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384" y="132369"/>
            <a:ext cx="2500816" cy="25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642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Outline for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C7E89-62C2-B143-BEBA-CA6D3498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800225"/>
            <a:ext cx="10515600" cy="3992079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Midway Physics Day Description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Practical Considerations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Preparing a lesson plan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Executing Midway Day Successfully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Discussion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 and A 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4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6E0E5EB3-2CFB-D8FB-4979-BB88F64C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14" y="1067790"/>
            <a:ext cx="8200927" cy="5467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1" y="4838"/>
            <a:ext cx="10515600" cy="1325563"/>
          </a:xfrm>
        </p:spPr>
        <p:txBody>
          <a:bodyPr/>
          <a:lstStyle/>
          <a:p>
            <a:r>
              <a:rPr lang="en-US" dirty="0"/>
              <a:t>USC Physics Demonstrations Location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B3C2C1-2FA4-08C9-6CB8-24CA1FDB4DCC}"/>
              </a:ext>
            </a:extLst>
          </p:cNvPr>
          <p:cNvCxnSpPr>
            <a:cxnSpLocks/>
          </p:cNvCxnSpPr>
          <p:nvPr/>
        </p:nvCxnSpPr>
        <p:spPr>
          <a:xfrm flipH="1">
            <a:off x="6165574" y="1878496"/>
            <a:ext cx="3296478" cy="155050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3EA5CEA-F616-DF1F-15A3-6A391AC31FC9}"/>
              </a:ext>
            </a:extLst>
          </p:cNvPr>
          <p:cNvSpPr txBox="1"/>
          <p:nvPr/>
        </p:nvSpPr>
        <p:spPr>
          <a:xfrm>
            <a:off x="9462052" y="1232165"/>
            <a:ext cx="1918252" cy="64633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Academic Avenue Stage </a:t>
            </a:r>
          </a:p>
        </p:txBody>
      </p:sp>
    </p:spTree>
    <p:extLst>
      <p:ext uri="{BB962C8B-B14F-4D97-AF65-F5344CB8AC3E}">
        <p14:creationId xmlns:p14="http://schemas.microsoft.com/office/powerpoint/2010/main" val="92701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862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USC Physics Mentors</a:t>
            </a:r>
          </a:p>
        </p:txBody>
      </p:sp>
      <p:pic>
        <p:nvPicPr>
          <p:cNvPr id="2050" name="Picture 2" descr="A group of people holding a frame&#10;&#10;Description automatically generated">
            <a:extLst>
              <a:ext uri="{FF2B5EF4-FFF2-40B4-BE49-F238E27FC236}">
                <a16:creationId xmlns:a16="http://schemas.microsoft.com/office/drawing/2014/main" id="{76387205-5E63-0DAE-1520-6C3A668D5A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421" y="1690688"/>
            <a:ext cx="2992799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group of people in a tent&#10;&#10;Description automatically generated">
            <a:extLst>
              <a:ext uri="{FF2B5EF4-FFF2-40B4-BE49-F238E27FC236}">
                <a16:creationId xmlns:a16="http://schemas.microsoft.com/office/drawing/2014/main" id="{B469A8F8-A373-03B1-E114-099DB9EE6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44" y="1690688"/>
            <a:ext cx="2992800" cy="398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group of people standing in a tent&#10;&#10;Description automatically generated">
            <a:extLst>
              <a:ext uri="{FF2B5EF4-FFF2-40B4-BE49-F238E27FC236}">
                <a16:creationId xmlns:a16="http://schemas.microsoft.com/office/drawing/2014/main" id="{C78C021B-585C-6E58-2EF6-3EEFFE357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68" y="1690688"/>
            <a:ext cx="2992799" cy="399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2F039-2F40-50CC-52E3-8E67BDF5CE7E}"/>
              </a:ext>
            </a:extLst>
          </p:cNvPr>
          <p:cNvSpPr txBox="1"/>
          <p:nvPr/>
        </p:nvSpPr>
        <p:spPr>
          <a:xfrm>
            <a:off x="4159967" y="5969000"/>
            <a:ext cx="4436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 work with students and teachers! </a:t>
            </a:r>
          </a:p>
        </p:txBody>
      </p:sp>
    </p:spTree>
    <p:extLst>
      <p:ext uri="{BB962C8B-B14F-4D97-AF65-F5344CB8AC3E}">
        <p14:creationId xmlns:p14="http://schemas.microsoft.com/office/powerpoint/2010/main" val="268406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USC Midway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C7E89-62C2-B143-BEBA-CA6D3498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4325"/>
            <a:ext cx="5181600" cy="4285061"/>
          </a:xfrm>
        </p:spPr>
        <p:txBody>
          <a:bodyPr>
            <a:normAutofit/>
          </a:bodyPr>
          <a:lstStyle/>
          <a:p>
            <a:pPr marL="0" indent="0" algn="ctr" rtl="0" fontAlgn="base">
              <a:buNone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Timeline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09-11 am</a:t>
            </a:r>
            <a:r>
              <a:rPr lang="en-US" sz="2400" b="0" i="0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Prep for Event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11-12 pm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 Midway morning fun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 </a:t>
            </a:r>
            <a:r>
              <a:rPr lang="en-US" sz="2400" b="1" i="0" u="sng" strike="noStrike" dirty="0">
                <a:solidFill>
                  <a:schemeClr val="accent2"/>
                </a:solidFill>
                <a:effectLst/>
                <a:latin typeface="Arial" panose="020B0604020202020204" pitchFamily="34" charset="0"/>
              </a:rPr>
              <a:t>**Check-in**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hands-on demonstrations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12-2 pm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   Ride and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​Measure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will have our mentors at different rides to help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E3BD2-F213-2E18-76CC-CF37487BC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93754"/>
            <a:ext cx="5181600" cy="4043761"/>
          </a:xfrm>
        </p:spPr>
        <p:txBody>
          <a:bodyPr>
            <a:normAutofit/>
          </a:bodyPr>
          <a:lstStyle/>
          <a:p>
            <a:pPr marL="0" indent="0" algn="ctr" rtl="0" fontAlgn="base">
              <a:buNone/>
            </a:pPr>
            <a:r>
              <a:rPr lang="en-US" sz="2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is YOUR schedule?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0" indent="0" algn="ctr" rtl="0" fontAlgn="base">
              <a:buNone/>
            </a:pPr>
            <a:endParaRPr lang="en-US" sz="2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 activities for the bus ride to and from the fair.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fontAlgn="base"/>
            <a:r>
              <a:rPr lang="en-US" sz="2400" b="1" u="sng" dirty="0">
                <a:solidFill>
                  <a:schemeClr val="accent2"/>
                </a:solidFill>
                <a:latin typeface="Arial" panose="020B0604020202020204" pitchFamily="34" charset="0"/>
              </a:rPr>
              <a:t>**Check-in**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 lunch time meeting </a:t>
            </a:r>
            <a:r>
              <a:rPr lang="mr-IN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analysis, group coordination.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 some free time for the students.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451571-19BA-B059-CFF0-E1B1D1484532}"/>
              </a:ext>
            </a:extLst>
          </p:cNvPr>
          <p:cNvCxnSpPr/>
          <p:nvPr/>
        </p:nvCxnSpPr>
        <p:spPr>
          <a:xfrm>
            <a:off x="1155700" y="2108200"/>
            <a:ext cx="4292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499940-D09C-0773-35FC-B1D14F2020B7}"/>
              </a:ext>
            </a:extLst>
          </p:cNvPr>
          <p:cNvCxnSpPr>
            <a:cxnSpLocks/>
          </p:cNvCxnSpPr>
          <p:nvPr/>
        </p:nvCxnSpPr>
        <p:spPr>
          <a:xfrm>
            <a:off x="6278252" y="2133600"/>
            <a:ext cx="463104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81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980" y="116456"/>
            <a:ext cx="9026824" cy="990600"/>
          </a:xfrm>
        </p:spPr>
        <p:txBody>
          <a:bodyPr/>
          <a:lstStyle/>
          <a:p>
            <a:pPr algn="ctr"/>
            <a:r>
              <a:rPr lang="en-US" b="1" dirty="0"/>
              <a:t>Demonstrations 11-noon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5104" y="987726"/>
            <a:ext cx="902294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 dirty="0"/>
              <a:t>Plan activities related to the demonstrations.</a:t>
            </a:r>
            <a:endParaRPr lang="en-US"/>
          </a:p>
          <a:p>
            <a:pPr algn="ctr"/>
            <a:r>
              <a:rPr lang="en-US" dirty="0"/>
              <a:t>Ex: Students must participate in and explain 2 demos.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FE38E-8B3F-FC02-D076-56A796568E7F}"/>
              </a:ext>
            </a:extLst>
          </p:cNvPr>
          <p:cNvSpPr txBox="1"/>
          <p:nvPr/>
        </p:nvSpPr>
        <p:spPr>
          <a:xfrm>
            <a:off x="3096726" y="5790043"/>
            <a:ext cx="578876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Have students participate in demos while you check in.</a:t>
            </a:r>
            <a:endParaRPr lang="en-US"/>
          </a:p>
          <a:p>
            <a:pPr algn="ctr"/>
            <a:r>
              <a:rPr lang="en-US" dirty="0"/>
              <a:t>Use the Academic Avenue Stage as “home-base”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27C3A0-5C8E-0716-D83B-E0B69CBE6557}"/>
              </a:ext>
            </a:extLst>
          </p:cNvPr>
          <p:cNvSpPr/>
          <p:nvPr/>
        </p:nvSpPr>
        <p:spPr>
          <a:xfrm>
            <a:off x="1587980" y="1929866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Figure Skating Spin on a Rotating platform</a:t>
            </a:r>
            <a:endParaRPr lang="en-US" sz="14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F72352D-9C16-0764-DEB0-B9E83AE835C4}"/>
              </a:ext>
            </a:extLst>
          </p:cNvPr>
          <p:cNvSpPr/>
          <p:nvPr/>
        </p:nvSpPr>
        <p:spPr>
          <a:xfrm>
            <a:off x="5358970" y="3136497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Crank up the Light (Magnetic Power Generator)</a:t>
            </a:r>
            <a:endParaRPr lang="en-US" sz="1400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4BB59F-46FE-CABF-C205-81BCC6E1CD44}"/>
              </a:ext>
            </a:extLst>
          </p:cNvPr>
          <p:cNvSpPr/>
          <p:nvPr/>
        </p:nvSpPr>
        <p:spPr>
          <a:xfrm>
            <a:off x="5359226" y="1929569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rgbClr val="73000A"/>
          </a:solidFill>
          <a:ln>
            <a:solidFill>
              <a:srgbClr val="73000A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Slinky Wave</a:t>
            </a:r>
            <a:endParaRPr lang="en-US" sz="14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08E0A94-2E26-C48B-B172-149988277A21}"/>
              </a:ext>
            </a:extLst>
          </p:cNvPr>
          <p:cNvSpPr/>
          <p:nvPr/>
        </p:nvSpPr>
        <p:spPr>
          <a:xfrm>
            <a:off x="7244848" y="1929866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Bouncing Ball Rocket</a:t>
            </a:r>
            <a:endParaRPr lang="en-US" sz="1400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344BD9-5C1C-7941-765D-79BC29B86275}"/>
              </a:ext>
            </a:extLst>
          </p:cNvPr>
          <p:cNvSpPr/>
          <p:nvPr/>
        </p:nvSpPr>
        <p:spPr>
          <a:xfrm>
            <a:off x="1587980" y="3129808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Magnetic Ring Launcher (Electromagnetic Forces)</a:t>
            </a:r>
            <a:endParaRPr lang="en-US" sz="14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219602-7D37-11E9-F00D-D01F4FA3E9E9}"/>
              </a:ext>
            </a:extLst>
          </p:cNvPr>
          <p:cNvSpPr/>
          <p:nvPr/>
        </p:nvSpPr>
        <p:spPr>
          <a:xfrm>
            <a:off x="3473603" y="3129808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/>
              <a:t>Magnetic Braking Tubes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/>
              <a:t>(</a:t>
            </a:r>
            <a:r>
              <a:rPr lang="en-US" sz="1400" b="1" dirty="0"/>
              <a:t>Eddy Currents </a:t>
            </a:r>
            <a:r>
              <a:rPr lang="en-US" sz="1400" b="1" kern="1200" dirty="0"/>
              <a:t>)</a:t>
            </a:r>
            <a:endParaRPr lang="en-US" sz="14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75626E6-F1C2-829D-B725-1FAA28E8AA7D}"/>
              </a:ext>
            </a:extLst>
          </p:cNvPr>
          <p:cNvSpPr/>
          <p:nvPr/>
        </p:nvSpPr>
        <p:spPr>
          <a:xfrm>
            <a:off x="1588512" y="4330047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Bright/Dark Windows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(Polarizer Sheets)</a:t>
            </a:r>
            <a:endParaRPr lang="en-US" sz="1400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9E0AF2-70A7-C05F-4B6D-FE21CF50A292}"/>
              </a:ext>
            </a:extLst>
          </p:cNvPr>
          <p:cNvSpPr/>
          <p:nvPr/>
        </p:nvSpPr>
        <p:spPr>
          <a:xfrm>
            <a:off x="7244848" y="3129808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/>
              <a:t>Liquid Nitrogen Demonstrations</a:t>
            </a:r>
            <a:endParaRPr lang="en-US" sz="14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E293A03-1D92-8B84-B359-0C3D97C5A5AF}"/>
              </a:ext>
            </a:extLst>
          </p:cNvPr>
          <p:cNvSpPr/>
          <p:nvPr/>
        </p:nvSpPr>
        <p:spPr>
          <a:xfrm>
            <a:off x="5390767" y="4330047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Optics Station Demos</a:t>
            </a:r>
            <a:br>
              <a:rPr lang="en-US" sz="1400" b="1" kern="1200" dirty="0"/>
            </a:br>
            <a:r>
              <a:rPr lang="en-US" sz="1400" b="1" kern="1200" dirty="0"/>
              <a:t>(Thorlabs)</a:t>
            </a:r>
            <a:endParaRPr lang="en-US" sz="1400" kern="12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091C86-A0E5-B57C-DC7D-731013A88934}"/>
              </a:ext>
            </a:extLst>
          </p:cNvPr>
          <p:cNvSpPr/>
          <p:nvPr/>
        </p:nvSpPr>
        <p:spPr>
          <a:xfrm>
            <a:off x="3456204" y="4330047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Sugar Water Color Wheel</a:t>
            </a:r>
            <a:endParaRPr lang="en-US" sz="14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7B443F-564C-D779-660E-3890E6284413}"/>
              </a:ext>
            </a:extLst>
          </p:cNvPr>
          <p:cNvSpPr/>
          <p:nvPr/>
        </p:nvSpPr>
        <p:spPr>
          <a:xfrm>
            <a:off x="3456204" y="1929571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Bike Wheel Gyroscope</a:t>
            </a:r>
            <a:endParaRPr lang="en-US" sz="1400" kern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ACF929-8D77-792E-3428-37616159EBEC}"/>
              </a:ext>
            </a:extLst>
          </p:cNvPr>
          <p:cNvGrpSpPr/>
          <p:nvPr/>
        </p:nvGrpSpPr>
        <p:grpSpPr>
          <a:xfrm>
            <a:off x="7236810" y="4322478"/>
            <a:ext cx="1714202" cy="1028521"/>
            <a:chOff x="4079651" y="2400478"/>
            <a:chExt cx="1714202" cy="102852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1EA213-5BA3-2801-E5B8-0E3CDBC049C2}"/>
                </a:ext>
              </a:extLst>
            </p:cNvPr>
            <p:cNvSpPr/>
            <p:nvPr/>
          </p:nvSpPr>
          <p:spPr>
            <a:xfrm>
              <a:off x="4079651" y="2400478"/>
              <a:ext cx="1714202" cy="1028521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5988C1-4EE6-92ED-D818-DC0654F515CB}"/>
                </a:ext>
              </a:extLst>
            </p:cNvPr>
            <p:cNvSpPr txBox="1"/>
            <p:nvPr/>
          </p:nvSpPr>
          <p:spPr>
            <a:xfrm>
              <a:off x="4079651" y="2400478"/>
              <a:ext cx="1714202" cy="10285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Superconducting Levitation</a:t>
              </a:r>
              <a:endParaRPr lang="en-US" sz="1400" kern="1200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6464671-AF2E-F044-3676-B0EF86EE56FC}"/>
              </a:ext>
            </a:extLst>
          </p:cNvPr>
          <p:cNvSpPr/>
          <p:nvPr/>
        </p:nvSpPr>
        <p:spPr>
          <a:xfrm>
            <a:off x="9114029" y="1929866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 err="1"/>
              <a:t>AirZooka</a:t>
            </a:r>
            <a:endParaRPr lang="en-US" sz="1400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24CD1BF-EF48-2DF2-CC7C-65EC64B0133D}"/>
              </a:ext>
            </a:extLst>
          </p:cNvPr>
          <p:cNvSpPr/>
          <p:nvPr/>
        </p:nvSpPr>
        <p:spPr>
          <a:xfrm>
            <a:off x="9114029" y="3129808"/>
            <a:ext cx="1714202" cy="1028521"/>
          </a:xfrm>
          <a:custGeom>
            <a:avLst/>
            <a:gdLst>
              <a:gd name="connsiteX0" fmla="*/ 0 w 1714202"/>
              <a:gd name="connsiteY0" fmla="*/ 0 h 1028521"/>
              <a:gd name="connsiteX1" fmla="*/ 1714202 w 1714202"/>
              <a:gd name="connsiteY1" fmla="*/ 0 h 1028521"/>
              <a:gd name="connsiteX2" fmla="*/ 1714202 w 1714202"/>
              <a:gd name="connsiteY2" fmla="*/ 1028521 h 1028521"/>
              <a:gd name="connsiteX3" fmla="*/ 0 w 1714202"/>
              <a:gd name="connsiteY3" fmla="*/ 1028521 h 1028521"/>
              <a:gd name="connsiteX4" fmla="*/ 0 w 1714202"/>
              <a:gd name="connsiteY4" fmla="*/ 0 h 102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202" h="1028521">
                <a:moveTo>
                  <a:pt x="0" y="0"/>
                </a:moveTo>
                <a:lnTo>
                  <a:pt x="1714202" y="0"/>
                </a:lnTo>
                <a:lnTo>
                  <a:pt x="1714202" y="1028521"/>
                </a:lnTo>
                <a:lnTo>
                  <a:pt x="0" y="10285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Sun Spotter</a:t>
            </a:r>
            <a:endParaRPr lang="en-US" sz="1400" kern="1200" dirty="0"/>
          </a:p>
        </p:txBody>
      </p:sp>
    </p:spTree>
    <p:extLst>
      <p:ext uri="{BB962C8B-B14F-4D97-AF65-F5344CB8AC3E}">
        <p14:creationId xmlns:p14="http://schemas.microsoft.com/office/powerpoint/2010/main" val="303777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a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C7E89-62C2-B143-BEBA-CA6D34981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Choose only a few rides to analyze (2 or 3) </a:t>
            </a:r>
          </a:p>
          <a:p>
            <a:pPr lvl="1"/>
            <a:r>
              <a:rPr lang="en-US" dirty="0"/>
              <a:t>Many distractions at the fair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/>
              <a:t>Don’t overreach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Plan a lesson in line with your course objectives and student abilities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Keep it simple</a:t>
            </a:r>
            <a:endParaRPr lang="en-US" dirty="0"/>
          </a:p>
          <a:p>
            <a:r>
              <a:rPr lang="en-US" dirty="0"/>
              <a:t>Prepare with your students before you arrive</a:t>
            </a:r>
          </a:p>
          <a:p>
            <a:pPr lvl="1"/>
            <a:r>
              <a:rPr lang="en-US" dirty="0"/>
              <a:t>Have a practice session in class</a:t>
            </a:r>
          </a:p>
        </p:txBody>
      </p:sp>
    </p:spTree>
    <p:extLst>
      <p:ext uri="{BB962C8B-B14F-4D97-AF65-F5344CB8AC3E}">
        <p14:creationId xmlns:p14="http://schemas.microsoft.com/office/powerpoint/2010/main" val="2212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FBAD-F450-1448-A36A-72F6AB77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a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C7E89-62C2-B143-BEBA-CA6D34981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students can do everything before</a:t>
            </a:r>
          </a:p>
          <a:p>
            <a:pPr lvl="1"/>
            <a:r>
              <a:rPr lang="en-US" dirty="0"/>
              <a:t>Bring calculators, pencils, printout, clipboard, protractors, etc.</a:t>
            </a:r>
          </a:p>
          <a:p>
            <a:pPr lvl="1"/>
            <a:r>
              <a:rPr lang="en-US" dirty="0"/>
              <a:t>Download and be familiar with the measurement app, e.g. Arduino SJ </a:t>
            </a:r>
          </a:p>
          <a:p>
            <a:pPr marL="457200" lvl="1" indent="0">
              <a:buNone/>
            </a:pPr>
            <a:endParaRPr lang="en-US" dirty="0"/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Budget time so students are successful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Arrive early and prepared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the bus ride for instruction/preparation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 the lunch period to regroup and finish problem sets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Recommend doing a pre-fair and a post-fair class session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</a:rPr>
              <a:t>*</a:t>
            </a:r>
            <a:endParaRPr lang="en-US" b="0" i="0" dirty="0">
              <a:solidFill>
                <a:schemeClr val="accent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3327" y="5847393"/>
            <a:ext cx="6209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base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</a:rPr>
              <a:t>* Only if it doesn’t interfere with regular instruction</a:t>
            </a:r>
          </a:p>
        </p:txBody>
      </p:sp>
    </p:spTree>
    <p:extLst>
      <p:ext uri="{BB962C8B-B14F-4D97-AF65-F5344CB8AC3E}">
        <p14:creationId xmlns:p14="http://schemas.microsoft.com/office/powerpoint/2010/main" val="2461092463"/>
      </p:ext>
    </p:extLst>
  </p:cSld>
  <p:clrMapOvr>
    <a:masterClrMapping/>
  </p:clrMapOvr>
</p:sld>
</file>

<file path=ppt/theme/theme1.xml><?xml version="1.0" encoding="utf-8"?>
<a:theme xmlns:a="http://schemas.openxmlformats.org/drawingml/2006/main" name="UofSC Simple Theme">
  <a:themeElements>
    <a:clrScheme name="Custom 1">
      <a:dk1>
        <a:srgbClr val="000000"/>
      </a:dk1>
      <a:lt1>
        <a:srgbClr val="FFFFFF"/>
      </a:lt1>
      <a:dk2>
        <a:srgbClr val="73000A"/>
      </a:dk2>
      <a:lt2>
        <a:srgbClr val="E7E6E6"/>
      </a:lt2>
      <a:accent1>
        <a:srgbClr val="0D3841"/>
      </a:accent1>
      <a:accent2>
        <a:srgbClr val="E23B38"/>
      </a:accent2>
      <a:accent3>
        <a:srgbClr val="759005"/>
      </a:accent3>
      <a:accent4>
        <a:srgbClr val="FFF89E"/>
      </a:accent4>
      <a:accent5>
        <a:srgbClr val="3277B6"/>
      </a:accent5>
      <a:accent6>
        <a:srgbClr val="C1D832"/>
      </a:accent6>
      <a:hlink>
        <a:srgbClr val="73000A"/>
      </a:hlink>
      <a:folHlink>
        <a:srgbClr val="E23B3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258CAB0-DDDD-8E42-8715-79BD1402BECB}" vid="{EC9F5A20-6D19-7048-A333-7BEF17D9B2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UofSC Simple Theme</Template>
  <TotalTime>6388</TotalTime>
  <Words>863</Words>
  <Application>Microsoft Office PowerPoint</Application>
  <PresentationFormat>Widescreen</PresentationFormat>
  <Paragraphs>135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Impact</vt:lpstr>
      <vt:lpstr>Segoe UI</vt:lpstr>
      <vt:lpstr>UofSC Simple Theme</vt:lpstr>
      <vt:lpstr>Midway Physics Day  Teacher Training</vt:lpstr>
      <vt:lpstr>PowerPoint Presentation</vt:lpstr>
      <vt:lpstr>Outline for Training</vt:lpstr>
      <vt:lpstr>USC Physics Demonstrations Location </vt:lpstr>
      <vt:lpstr>USC Physics Mentors</vt:lpstr>
      <vt:lpstr>USC Midway Agenda</vt:lpstr>
      <vt:lpstr>Demonstrations 11-noon</vt:lpstr>
      <vt:lpstr>Preparing a Lesson</vt:lpstr>
      <vt:lpstr>Preparing a lesson</vt:lpstr>
      <vt:lpstr>Measurements can be detailed or estimated</vt:lpstr>
      <vt:lpstr>EX.  Roller Coaster Activity</vt:lpstr>
      <vt:lpstr>There’s an App for That</vt:lpstr>
      <vt:lpstr>There’s an App for That</vt:lpstr>
      <vt:lpstr>There’s an App for That</vt:lpstr>
      <vt:lpstr>PowerPoint Presentation</vt:lpstr>
      <vt:lpstr>PowerPoint Presentation</vt:lpstr>
      <vt:lpstr>PowerPoint Presentation</vt:lpstr>
      <vt:lpstr>PowerPoint Presentation</vt:lpstr>
      <vt:lpstr>Printed Resources</vt:lpstr>
      <vt:lpstr>New Physics Concentrations!</vt:lpstr>
      <vt:lpstr>   </vt:lpstr>
      <vt:lpstr>Final Thoughts</vt:lpstr>
      <vt:lpstr>Thanks!  See you in 2 weeks!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Kesar, Nancy</dc:creator>
  <cp:lastModifiedBy>Yanwen W</cp:lastModifiedBy>
  <cp:revision>48</cp:revision>
  <dcterms:created xsi:type="dcterms:W3CDTF">2023-09-28T16:55:03Z</dcterms:created>
  <dcterms:modified xsi:type="dcterms:W3CDTF">2025-10-02T21:53:48Z</dcterms:modified>
</cp:coreProperties>
</file>