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61" r:id="rId2"/>
    <p:sldId id="264" r:id="rId3"/>
    <p:sldId id="257" r:id="rId4"/>
    <p:sldId id="263" r:id="rId5"/>
    <p:sldId id="266" r:id="rId6"/>
    <p:sldId id="267" r:id="rId7"/>
    <p:sldId id="268" r:id="rId8"/>
    <p:sldId id="279" r:id="rId9"/>
    <p:sldId id="280" r:id="rId10"/>
    <p:sldId id="281" r:id="rId11"/>
    <p:sldId id="282" r:id="rId12"/>
    <p:sldId id="275" r:id="rId13"/>
    <p:sldId id="283" r:id="rId14"/>
    <p:sldId id="27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7"/>
    <p:restoredTop sz="95890"/>
  </p:normalViewPr>
  <p:slideViewPr>
    <p:cSldViewPr snapToGrid="0" snapToObjects="1">
      <p:cViewPr varScale="1">
        <p:scale>
          <a:sx n="103" d="100"/>
          <a:sy n="103" d="100"/>
        </p:scale>
        <p:origin x="9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EC1A8-A0A5-FE42-B3C0-0A8859FC9D2E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A5491-B526-4440-81BA-723879AC0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3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Ann begins, gives a nutshell of WHAT will be shared and WHY, then pitches it to Stacey for background.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85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 briefly shares ideas in this first category of </a:t>
            </a:r>
            <a:r>
              <a:rPr lang="en-US" b="1" dirty="0"/>
              <a:t>serving applicants and students</a:t>
            </a:r>
            <a:r>
              <a:rPr lang="en-US" b="0" dirty="0"/>
              <a:t>. (Of course, you’ll dwell on any points that are likely to resonate the most with the audience – and in fact, with some of these action items, you might even breeze by them quickly in order to give more air time to a significant few.)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1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 briefly shares ideas in this first category of </a:t>
            </a:r>
            <a:r>
              <a:rPr lang="en-US" b="1" dirty="0"/>
              <a:t>serving applicants and students</a:t>
            </a:r>
            <a:r>
              <a:rPr lang="en-US" b="0" dirty="0"/>
              <a:t>. (Of course, you’ll dwell on any points that are likely to resonate the most with the audience – and in fact, with some of these action items, you might even breeze by them quickly in order to give more air time to a significant few.)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27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 summarizes the work that has been done so far – and highlights the current phase of finalizing the action 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839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 concludes the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1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Stacey provides a brief three-point overview of what has been done so far.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7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Stacey shows (on this slide and the next) the detail with which the group looked at its process in its first round of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5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2 (of 2) of the process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89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Stacey shares some key points regarding the survey – and emphasizes how the full GS team studied </a:t>
            </a:r>
            <a:r>
              <a:rPr lang="en-US" i="0" u="sng" dirty="0"/>
              <a:t>individually</a:t>
            </a:r>
            <a:r>
              <a:rPr lang="en-US" i="0" u="none" dirty="0"/>
              <a:t> studied</a:t>
            </a:r>
            <a:r>
              <a:rPr lang="en-US" dirty="0"/>
              <a:t> the input and identified needle-moving recommendations.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0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Stacey concludes on this slide, providing a very quick overview of what was done to narrow in – and then pitches it to Ann, who provides some further commentary on how everyone leaned into this exercise in order to further hone the action 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47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 notes how the emerging improvement actions fit into four categories. The two on the left are about people – and the two on the left are more about the process and systems aspects. In this way, the emerging set of proposed improvements is very balanced.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18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 briefly shares ideas in this first category of </a:t>
            </a:r>
            <a:r>
              <a:rPr lang="en-US" b="1" dirty="0"/>
              <a:t>serving applicants and students</a:t>
            </a:r>
            <a:r>
              <a:rPr lang="en-US" b="0" dirty="0"/>
              <a:t>. (Of course, you’ll dwell on any points that are likely to resonate the most with the audience – and in fact, with some of these action items, you might even breeze by them quickly in order to give more air time to a significant few.)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30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 briefly shares ideas in this first category of </a:t>
            </a:r>
            <a:r>
              <a:rPr lang="en-US" b="1" dirty="0"/>
              <a:t>serving applicants and students</a:t>
            </a:r>
            <a:r>
              <a:rPr lang="en-US" b="0" dirty="0"/>
              <a:t>. (Of course, you’ll dwell on any points that are likely to resonate the most with the audience – and in fact, with some of these action items, you might even breeze by them quickly in order to give more air time to a significant few.)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A5491-B526-4440-81BA-723879AC0CE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67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94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03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11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3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5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8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41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23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0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1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51920-E0B0-A24B-B8CA-79C0C38A24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19C44-1A4C-E441-AD2A-41518B813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1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2CC204-4100-9541-8AC7-89897B6CA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" r="11943" b="5593"/>
          <a:stretch/>
        </p:blipFill>
        <p:spPr>
          <a:xfrm>
            <a:off x="1" y="312517"/>
            <a:ext cx="9144000" cy="65454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A286CE-A251-CC41-9EA8-ABCB3580B76B}"/>
              </a:ext>
            </a:extLst>
          </p:cNvPr>
          <p:cNvSpPr/>
          <p:nvPr/>
        </p:nvSpPr>
        <p:spPr>
          <a:xfrm>
            <a:off x="-127323" y="-335669"/>
            <a:ext cx="9387069" cy="1458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39700" dir="5400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5D11DF-9839-8B4A-9013-507DA5F1183C}"/>
              </a:ext>
            </a:extLst>
          </p:cNvPr>
          <p:cNvSpPr/>
          <p:nvPr/>
        </p:nvSpPr>
        <p:spPr>
          <a:xfrm>
            <a:off x="4344719" y="487593"/>
            <a:ext cx="5610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erlingske Sans Medium" panose="02000503050000020004" pitchFamily="2" charset="0"/>
              </a:rPr>
              <a:t>Graduate School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EA40D0-3FFE-9F4A-9D9C-0B1121DC7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8" y="176228"/>
            <a:ext cx="3812284" cy="7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96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9344F8-D1E4-F24B-9C87-8944BE4B66C5}"/>
              </a:ext>
            </a:extLst>
          </p:cNvPr>
          <p:cNvSpPr/>
          <p:nvPr/>
        </p:nvSpPr>
        <p:spPr>
          <a:xfrm>
            <a:off x="393248" y="1865461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Serving applicants and students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E89369-95FF-2E49-A67D-86776FA8F978}"/>
              </a:ext>
            </a:extLst>
          </p:cNvPr>
          <p:cNvSpPr/>
          <p:nvPr/>
        </p:nvSpPr>
        <p:spPr>
          <a:xfrm>
            <a:off x="3172020" y="1847669"/>
            <a:ext cx="571225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Simplify the </a:t>
            </a:r>
            <a:r>
              <a:rPr lang="en-US" b="1" dirty="0">
                <a:latin typeface="Berlingske Sans" panose="02000503050000020004" pitchFamily="2" charset="0"/>
              </a:rPr>
              <a:t>URF process</a:t>
            </a:r>
            <a:r>
              <a:rPr lang="en-US" dirty="0">
                <a:latin typeface="Berlingske Sans" panose="02000503050000020004" pitchFamily="2" charset="0"/>
              </a:rPr>
              <a:t>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Establish </a:t>
            </a:r>
            <a:r>
              <a:rPr lang="en-US" b="1" dirty="0">
                <a:latin typeface="Berlingske Sans" panose="02000503050000020004" pitchFamily="2" charset="0"/>
              </a:rPr>
              <a:t>timelines</a:t>
            </a:r>
            <a:r>
              <a:rPr lang="en-US" dirty="0">
                <a:latin typeface="Berlingske Sans" panose="02000503050000020004" pitchFamily="2" charset="0"/>
              </a:rPr>
              <a:t> for submission of accurate AAR program recommendations that cite any transcript, test score or other conditions.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Berlingske Sans" panose="02000503050000020004" pitchFamily="2" charset="0"/>
              </a:rPr>
              <a:t>Mistake-proof the application form.</a:t>
            </a:r>
            <a:r>
              <a:rPr lang="en-US" dirty="0">
                <a:latin typeface="Berlingske Sans" panose="02000503050000020004" pitchFamily="2" charset="0"/>
              </a:rPr>
              <a:t> (e.g., don't allow the fields to appear if not required by the program)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Recommend reinstating the </a:t>
            </a:r>
            <a:r>
              <a:rPr lang="en-US" b="1" dirty="0">
                <a:latin typeface="Berlingske Sans" panose="02000503050000020004" pitchFamily="2" charset="0"/>
              </a:rPr>
              <a:t>application fee</a:t>
            </a:r>
            <a:r>
              <a:rPr lang="en-US" dirty="0">
                <a:latin typeface="Berlingske Sans" panose="02000503050000020004" pitchFamily="2" charset="0"/>
              </a:rPr>
              <a:t>.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0CEF31-CDFA-CD4F-9FBF-85F567AC6A7B}"/>
              </a:ext>
            </a:extLst>
          </p:cNvPr>
          <p:cNvSpPr/>
          <p:nvPr/>
        </p:nvSpPr>
        <p:spPr>
          <a:xfrm>
            <a:off x="393248" y="3021119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Collaborating and communicating with departments and programs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DBCA54-A6E6-904B-AF3F-729DE940FD88}"/>
              </a:ext>
            </a:extLst>
          </p:cNvPr>
          <p:cNvSpPr/>
          <p:nvPr/>
        </p:nvSpPr>
        <p:spPr>
          <a:xfrm>
            <a:off x="1756437" y="3021119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System Optimization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F00A19-C753-7A45-A51B-37A780B320A8}"/>
              </a:ext>
            </a:extLst>
          </p:cNvPr>
          <p:cNvSpPr/>
          <p:nvPr/>
        </p:nvSpPr>
        <p:spPr>
          <a:xfrm>
            <a:off x="1585443" y="1726560"/>
            <a:ext cx="1554480" cy="1371600"/>
          </a:xfrm>
          <a:prstGeom prst="rect">
            <a:avLst/>
          </a:prstGeom>
          <a:solidFill>
            <a:srgbClr val="FFFF9B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Berlingske Sans" panose="02000503050000020004" pitchFamily="2" charset="0"/>
              </a:rPr>
              <a:t>Process Streamlining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2FB613-43B8-2F46-A5DD-6C3180A12229}"/>
              </a:ext>
            </a:extLst>
          </p:cNvPr>
          <p:cNvSpPr/>
          <p:nvPr/>
        </p:nvSpPr>
        <p:spPr>
          <a:xfrm>
            <a:off x="1200236" y="430588"/>
            <a:ext cx="551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Narrowing in on an action set of meaningful improvements</a:t>
            </a:r>
            <a:endParaRPr lang="en-US" sz="3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4812109-470F-964F-B52F-44EB2851A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55" y="587228"/>
            <a:ext cx="722247" cy="72224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C1C41FB-7032-1846-AD7D-A8E23554CEFD}"/>
              </a:ext>
            </a:extLst>
          </p:cNvPr>
          <p:cNvSpPr/>
          <p:nvPr/>
        </p:nvSpPr>
        <p:spPr>
          <a:xfrm>
            <a:off x="6520112" y="523220"/>
            <a:ext cx="1469993" cy="772310"/>
          </a:xfrm>
          <a:prstGeom prst="rect">
            <a:avLst/>
          </a:prstGeom>
          <a:solidFill>
            <a:srgbClr val="FFFF9B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Berlingske Sans" panose="02000503050000020004" pitchFamily="2" charset="0"/>
              </a:rPr>
              <a:t>Emerging action ideas based on feedback to date</a:t>
            </a:r>
          </a:p>
        </p:txBody>
      </p:sp>
    </p:spTree>
    <p:extLst>
      <p:ext uri="{BB962C8B-B14F-4D97-AF65-F5344CB8AC3E}">
        <p14:creationId xmlns:p14="http://schemas.microsoft.com/office/powerpoint/2010/main" val="323318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9344F8-D1E4-F24B-9C87-8944BE4B66C5}"/>
              </a:ext>
            </a:extLst>
          </p:cNvPr>
          <p:cNvSpPr/>
          <p:nvPr/>
        </p:nvSpPr>
        <p:spPr>
          <a:xfrm>
            <a:off x="393248" y="1865461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Serving applicants and students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E89369-95FF-2E49-A67D-86776FA8F978}"/>
              </a:ext>
            </a:extLst>
          </p:cNvPr>
          <p:cNvSpPr/>
          <p:nvPr/>
        </p:nvSpPr>
        <p:spPr>
          <a:xfrm>
            <a:off x="3172020" y="1847669"/>
            <a:ext cx="571225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Determine ways to </a:t>
            </a:r>
            <a:r>
              <a:rPr lang="en-US" b="1" dirty="0">
                <a:latin typeface="Berlingske Sans" panose="02000503050000020004" pitchFamily="2" charset="0"/>
              </a:rPr>
              <a:t>streamline/integrate </a:t>
            </a:r>
            <a:r>
              <a:rPr lang="en-US" dirty="0">
                <a:latin typeface="Berlingske Sans" panose="02000503050000020004" pitchFamily="2" charset="0"/>
              </a:rPr>
              <a:t>the multiple technology systems used for graduate admissions.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Integrate third-party application systems to directly </a:t>
            </a:r>
            <a:r>
              <a:rPr lang="en-US" b="1" dirty="0">
                <a:latin typeface="Berlingske Sans" panose="02000503050000020004" pitchFamily="2" charset="0"/>
              </a:rPr>
              <a:t>connect to BDMS</a:t>
            </a:r>
            <a:r>
              <a:rPr lang="en-US" dirty="0">
                <a:latin typeface="Berlingske Sans" panose="02000503050000020004" pitchFamily="2" charset="0"/>
              </a:rPr>
              <a:t>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Provide Graduate School </a:t>
            </a:r>
            <a:r>
              <a:rPr lang="en-US" b="1" dirty="0">
                <a:latin typeface="Berlingske Sans" panose="02000503050000020004" pitchFamily="2" charset="0"/>
              </a:rPr>
              <a:t>direct access to SLATE </a:t>
            </a:r>
            <a:r>
              <a:rPr lang="en-US" dirty="0">
                <a:latin typeface="Berlingske Sans" panose="02000503050000020004" pitchFamily="2" charset="0"/>
              </a:rPr>
              <a:t>for transcripts sent through SPEEDE to Undergraduate Admissions.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0CEF31-CDFA-CD4F-9FBF-85F567AC6A7B}"/>
              </a:ext>
            </a:extLst>
          </p:cNvPr>
          <p:cNvSpPr/>
          <p:nvPr/>
        </p:nvSpPr>
        <p:spPr>
          <a:xfrm>
            <a:off x="393248" y="3021119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Collaborating and communicating with departments and programs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99C033-350B-6540-A035-B81E7B91294D}"/>
              </a:ext>
            </a:extLst>
          </p:cNvPr>
          <p:cNvSpPr/>
          <p:nvPr/>
        </p:nvSpPr>
        <p:spPr>
          <a:xfrm>
            <a:off x="1756437" y="1865461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Process Streamlining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D9ECFD-C08E-E646-9D1C-14F47FFC1B0A}"/>
              </a:ext>
            </a:extLst>
          </p:cNvPr>
          <p:cNvSpPr/>
          <p:nvPr/>
        </p:nvSpPr>
        <p:spPr>
          <a:xfrm>
            <a:off x="1585443" y="2826162"/>
            <a:ext cx="1554480" cy="1371600"/>
          </a:xfrm>
          <a:prstGeom prst="rect">
            <a:avLst/>
          </a:prstGeom>
          <a:solidFill>
            <a:srgbClr val="FFFF9B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System Optimization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9DC3FD-9A0C-874F-83E0-6AE73809201B}"/>
              </a:ext>
            </a:extLst>
          </p:cNvPr>
          <p:cNvSpPr/>
          <p:nvPr/>
        </p:nvSpPr>
        <p:spPr>
          <a:xfrm>
            <a:off x="1200236" y="430588"/>
            <a:ext cx="551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Narrowing in on an action set of meaningful improvements</a:t>
            </a:r>
            <a:endParaRPr lang="en-US" sz="3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650D4C-DDBC-E64D-9A8C-68C8F984F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55" y="587228"/>
            <a:ext cx="722247" cy="72224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0F2DF8E-E45E-CE48-BED5-0F02F5820ECE}"/>
              </a:ext>
            </a:extLst>
          </p:cNvPr>
          <p:cNvSpPr/>
          <p:nvPr/>
        </p:nvSpPr>
        <p:spPr>
          <a:xfrm>
            <a:off x="6520112" y="523220"/>
            <a:ext cx="1469993" cy="772310"/>
          </a:xfrm>
          <a:prstGeom prst="rect">
            <a:avLst/>
          </a:prstGeom>
          <a:solidFill>
            <a:srgbClr val="FFFF9B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Berlingske Sans" panose="02000503050000020004" pitchFamily="2" charset="0"/>
              </a:rPr>
              <a:t>Emerging action ideas based on feedback to date</a:t>
            </a:r>
          </a:p>
        </p:txBody>
      </p:sp>
    </p:spTree>
    <p:extLst>
      <p:ext uri="{BB962C8B-B14F-4D97-AF65-F5344CB8AC3E}">
        <p14:creationId xmlns:p14="http://schemas.microsoft.com/office/powerpoint/2010/main" val="2756162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0AF389C2-E99F-4F45-98E2-52B311C390C3}"/>
              </a:ext>
            </a:extLst>
          </p:cNvPr>
          <p:cNvSpPr txBox="1"/>
          <p:nvPr/>
        </p:nvSpPr>
        <p:spPr>
          <a:xfrm>
            <a:off x="-6893" y="5159045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BD3912-722F-5B49-9952-DC474AE6B178}"/>
              </a:ext>
            </a:extLst>
          </p:cNvPr>
          <p:cNvSpPr/>
          <p:nvPr/>
        </p:nvSpPr>
        <p:spPr>
          <a:xfrm>
            <a:off x="748832" y="3371709"/>
            <a:ext cx="52352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Berlingske Sans" panose="02000503050000020004" pitchFamily="2" charset="0"/>
              </a:rPr>
              <a:t>Narrowing in on an action set of meaningful improvements</a:t>
            </a:r>
            <a:endParaRPr lang="en-US" sz="28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E16865-4DD5-6647-8984-1A29677BB2BE}"/>
              </a:ext>
            </a:extLst>
          </p:cNvPr>
          <p:cNvSpPr/>
          <p:nvPr/>
        </p:nvSpPr>
        <p:spPr>
          <a:xfrm>
            <a:off x="744149" y="499168"/>
            <a:ext cx="5517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Berlingske Sans" panose="02000503050000020004" pitchFamily="2" charset="0"/>
              </a:rPr>
              <a:t>Close look at the process, followed by idea generation</a:t>
            </a:r>
            <a:endParaRPr lang="en-US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62CC5EC-73A8-D843-9D60-32C02529F348}"/>
              </a:ext>
            </a:extLst>
          </p:cNvPr>
          <p:cNvSpPr/>
          <p:nvPr/>
        </p:nvSpPr>
        <p:spPr>
          <a:xfrm>
            <a:off x="744149" y="1930555"/>
            <a:ext cx="5020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Berlingske Sans" panose="02000503050000020004" pitchFamily="2" charset="0"/>
              </a:rPr>
              <a:t>Survey to hear from customers and partners</a:t>
            </a:r>
            <a:endParaRPr lang="en-US" sz="28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D95D27-2949-6744-BC8E-5194FE8E8424}"/>
              </a:ext>
            </a:extLst>
          </p:cNvPr>
          <p:cNvSpPr txBox="1"/>
          <p:nvPr/>
        </p:nvSpPr>
        <p:spPr>
          <a:xfrm>
            <a:off x="-1" y="568094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D6A174-F614-9E44-99A8-BB88ECD483E9}"/>
              </a:ext>
            </a:extLst>
          </p:cNvPr>
          <p:cNvSpPr txBox="1"/>
          <p:nvPr/>
        </p:nvSpPr>
        <p:spPr>
          <a:xfrm>
            <a:off x="0" y="2009248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E9DF44-FC1A-7043-A23C-02B7C7DF20C9}"/>
              </a:ext>
            </a:extLst>
          </p:cNvPr>
          <p:cNvSpPr txBox="1"/>
          <p:nvPr/>
        </p:nvSpPr>
        <p:spPr>
          <a:xfrm>
            <a:off x="-6892" y="3450402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E2BCE8C-E7C1-6F49-B30F-D12C9030C70D}"/>
              </a:ext>
            </a:extLst>
          </p:cNvPr>
          <p:cNvSpPr/>
          <p:nvPr/>
        </p:nvSpPr>
        <p:spPr>
          <a:xfrm>
            <a:off x="1906300" y="5035935"/>
            <a:ext cx="5003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Finalize the action set</a:t>
            </a:r>
          </a:p>
          <a:p>
            <a:r>
              <a:rPr lang="en-US" sz="3000" b="1" dirty="0">
                <a:latin typeface="Berlingske Sans" panose="02000503050000020004" pitchFamily="2" charset="0"/>
              </a:rPr>
              <a:t>and begin implementation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31947-69BE-7348-BB46-725BAAF6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59" y="5107480"/>
            <a:ext cx="920968" cy="92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3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7E967B-CBFC-754F-89DD-80FEE5903361}"/>
              </a:ext>
            </a:extLst>
          </p:cNvPr>
          <p:cNvSpPr/>
          <p:nvPr/>
        </p:nvSpPr>
        <p:spPr>
          <a:xfrm>
            <a:off x="1015920" y="1087064"/>
            <a:ext cx="727784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100" dirty="0">
                <a:latin typeface="Berlingske Sans" panose="02000503050000020004" pitchFamily="2" charset="0"/>
              </a:rPr>
              <a:t>THUMBS-UP</a:t>
            </a:r>
            <a:r>
              <a:rPr lang="en-US" sz="2800" b="1" dirty="0">
                <a:latin typeface="Berlingske Sans" panose="02000503050000020004" pitchFamily="2" charset="0"/>
              </a:rPr>
              <a:t> </a:t>
            </a:r>
          </a:p>
          <a:p>
            <a:r>
              <a:rPr lang="en-US" sz="2800" dirty="0">
                <a:latin typeface="Berlingske Sans" panose="02000503050000020004" pitchFamily="2" charset="0"/>
              </a:rPr>
              <a:t>What are you hearing that you really like?</a:t>
            </a:r>
          </a:p>
          <a:p>
            <a:endParaRPr lang="en-US" sz="2800" b="1" dirty="0">
              <a:latin typeface="Berlingske Sans" panose="02000503050000020004" pitchFamily="2" charset="0"/>
            </a:endParaRPr>
          </a:p>
          <a:p>
            <a:r>
              <a:rPr lang="en-US" sz="2800" b="1" spc="100" dirty="0">
                <a:latin typeface="Berlingske Sans" panose="02000503050000020004" pitchFamily="2" charset="0"/>
              </a:rPr>
              <a:t>CONCERN</a:t>
            </a:r>
          </a:p>
          <a:p>
            <a:r>
              <a:rPr lang="en-US" sz="2800" dirty="0">
                <a:latin typeface="Berlingske Sans" panose="02000503050000020004" pitchFamily="2" charset="0"/>
              </a:rPr>
              <a:t>What are you hearing that gives you pause?</a:t>
            </a:r>
          </a:p>
          <a:p>
            <a:endParaRPr lang="en-US" sz="2800" b="1" spc="100" dirty="0">
              <a:latin typeface="Berlingske Sans" panose="02000503050000020004" pitchFamily="2" charset="0"/>
            </a:endParaRPr>
          </a:p>
          <a:p>
            <a:r>
              <a:rPr lang="en-US" sz="2800" b="1" spc="100" dirty="0">
                <a:latin typeface="Berlingske Sans" panose="02000503050000020004" pitchFamily="2" charset="0"/>
              </a:rPr>
              <a:t>YOUR ADVICE</a:t>
            </a:r>
            <a:endParaRPr lang="en-US" sz="2800" b="1" dirty="0">
              <a:latin typeface="Berlingske Sans" panose="02000503050000020004" pitchFamily="2" charset="0"/>
            </a:endParaRPr>
          </a:p>
          <a:p>
            <a:r>
              <a:rPr lang="en-US" sz="2800" dirty="0">
                <a:latin typeface="Berlingske Sans" panose="02000503050000020004" pitchFamily="2" charset="0"/>
              </a:rPr>
              <a:t>What’s your advice on how we can keep this moving and ensure that it leads to meaningful improvement and results?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ACBC84-787C-A84A-ABC8-B1C29212F666}"/>
              </a:ext>
            </a:extLst>
          </p:cNvPr>
          <p:cNvSpPr/>
          <p:nvPr/>
        </p:nvSpPr>
        <p:spPr>
          <a:xfrm>
            <a:off x="0" y="0"/>
            <a:ext cx="86761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Berlingske Sans" panose="02000503050000020004" pitchFamily="2" charset="0"/>
              </a:rPr>
              <a:t>Below is one option to engage the group. Or you could go with a single question – the “Your Advice” question below. Or you might have </a:t>
            </a:r>
            <a:r>
              <a:rPr lang="en-US" sz="1600">
                <a:solidFill>
                  <a:srgbClr val="C00000"/>
                </a:solidFill>
                <a:latin typeface="Berlingske Sans" panose="02000503050000020004" pitchFamily="2" charset="0"/>
              </a:rPr>
              <a:t>another idea in mind.</a:t>
            </a:r>
            <a:endParaRPr lang="en-US" sz="1600" dirty="0">
              <a:solidFill>
                <a:srgbClr val="C00000"/>
              </a:solidFill>
              <a:latin typeface="Berlingske Sans" panose="020005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31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2CC204-4100-9541-8AC7-89897B6CA1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" r="11943" b="5593"/>
          <a:stretch/>
        </p:blipFill>
        <p:spPr>
          <a:xfrm>
            <a:off x="1" y="312517"/>
            <a:ext cx="9144000" cy="65454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2A286CE-A251-CC41-9EA8-ABCB3580B76B}"/>
              </a:ext>
            </a:extLst>
          </p:cNvPr>
          <p:cNvSpPr/>
          <p:nvPr/>
        </p:nvSpPr>
        <p:spPr>
          <a:xfrm>
            <a:off x="-127323" y="-335669"/>
            <a:ext cx="9387069" cy="14584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39700" dir="5400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5D11DF-9839-8B4A-9013-507DA5F1183C}"/>
              </a:ext>
            </a:extLst>
          </p:cNvPr>
          <p:cNvSpPr/>
          <p:nvPr/>
        </p:nvSpPr>
        <p:spPr>
          <a:xfrm>
            <a:off x="4344719" y="487593"/>
            <a:ext cx="56103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Berlingske Sans Medium" panose="02000503050000020004" pitchFamily="2" charset="0"/>
              </a:rPr>
              <a:t>Graduate School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EA40D0-3FFE-9F4A-9D9C-0B1121DC7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8" y="176228"/>
            <a:ext cx="3812284" cy="7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05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3420A93-D384-634F-A597-7E802B9D8A94}"/>
              </a:ext>
            </a:extLst>
          </p:cNvPr>
          <p:cNvSpPr/>
          <p:nvPr/>
        </p:nvSpPr>
        <p:spPr>
          <a:xfrm>
            <a:off x="1906300" y="4482891"/>
            <a:ext cx="551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Narrowing in on an action set of meaningful improvements</a:t>
            </a: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4FCBB-673D-AA4E-B2BA-50C6DAAC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94" y="4616381"/>
            <a:ext cx="722247" cy="7222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23015C-8A04-0243-A908-EAFDDD35E438}"/>
              </a:ext>
            </a:extLst>
          </p:cNvPr>
          <p:cNvSpPr/>
          <p:nvPr/>
        </p:nvSpPr>
        <p:spPr>
          <a:xfrm>
            <a:off x="1901617" y="1147350"/>
            <a:ext cx="58418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Close look at the process, followed by idea generation</a:t>
            </a:r>
            <a:endParaRPr lang="en-US" sz="3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421FEB-2E2C-1F4C-8A04-05AC61C3AAFA}"/>
              </a:ext>
            </a:extLst>
          </p:cNvPr>
          <p:cNvSpPr/>
          <p:nvPr/>
        </p:nvSpPr>
        <p:spPr>
          <a:xfrm>
            <a:off x="1901617" y="2810237"/>
            <a:ext cx="51820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Survey to hear from customers and partners</a:t>
            </a:r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6378E6-8D76-5948-86CD-5D8C633A0CEE}"/>
              </a:ext>
            </a:extLst>
          </p:cNvPr>
          <p:cNvSpPr txBox="1"/>
          <p:nvPr/>
        </p:nvSpPr>
        <p:spPr>
          <a:xfrm>
            <a:off x="-1" y="1239426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DF688A-D6E2-5442-8162-B57408F32B5A}"/>
              </a:ext>
            </a:extLst>
          </p:cNvPr>
          <p:cNvSpPr txBox="1"/>
          <p:nvPr/>
        </p:nvSpPr>
        <p:spPr>
          <a:xfrm>
            <a:off x="0" y="2912080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1E901B-B605-CF44-A947-DADD7CB7A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51" y="1192194"/>
            <a:ext cx="879676" cy="879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E47005-3EAB-5741-8931-02FDC15A8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94" y="2874365"/>
            <a:ext cx="841109" cy="841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7AADFF-00BE-2145-B6A6-5E05B53BC055}"/>
              </a:ext>
            </a:extLst>
          </p:cNvPr>
          <p:cNvSpPr txBox="1"/>
          <p:nvPr/>
        </p:nvSpPr>
        <p:spPr>
          <a:xfrm>
            <a:off x="-6892" y="4584734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942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21E632-9333-7246-8684-C60FB1A1A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"/>
          <a:stretch/>
        </p:blipFill>
        <p:spPr>
          <a:xfrm>
            <a:off x="273371" y="0"/>
            <a:ext cx="8870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2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AEFEA8-1DA3-7447-8ACE-15FC279205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56"/>
          <a:stretch/>
        </p:blipFill>
        <p:spPr>
          <a:xfrm>
            <a:off x="0" y="0"/>
            <a:ext cx="7308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8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08228FC-5138-BE47-AD73-B4F7D8024988}"/>
              </a:ext>
            </a:extLst>
          </p:cNvPr>
          <p:cNvSpPr/>
          <p:nvPr/>
        </p:nvSpPr>
        <p:spPr>
          <a:xfrm>
            <a:off x="1932247" y="1810534"/>
            <a:ext cx="7091919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76225">
              <a:buFont typeface="Arial" panose="020B0604020202020204" pitchFamily="34" charset="0"/>
              <a:buChar char="•"/>
            </a:pPr>
            <a:r>
              <a:rPr lang="en-US" sz="3600" dirty="0">
                <a:latin typeface="Berlingske Sans Medium" panose="02000503050000020004" pitchFamily="2" charset="0"/>
              </a:rPr>
              <a:t>779 respondents</a:t>
            </a:r>
          </a:p>
          <a:p>
            <a:pPr marL="287338" indent="-276225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Berlingske Sans Medium" panose="02000503050000020004" pitchFamily="2" charset="0"/>
              </a:rPr>
              <a:t>671 students and applicants</a:t>
            </a:r>
          </a:p>
          <a:p>
            <a:pPr marL="287338" indent="-276225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Berlingske Sans Medium" panose="02000503050000020004" pitchFamily="2" charset="0"/>
              </a:rPr>
              <a:t>108 partners</a:t>
            </a:r>
          </a:p>
          <a:p>
            <a:pPr marL="287338" indent="-276225">
              <a:spcBef>
                <a:spcPts val="600"/>
              </a:spcBef>
            </a:pPr>
            <a:r>
              <a:rPr lang="en-US" sz="2800" dirty="0">
                <a:latin typeface="Berlingske Sans Medium" panose="02000503050000020004" pitchFamily="2" charset="0"/>
              </a:rPr>
              <a:t>	 </a:t>
            </a:r>
            <a:r>
              <a:rPr lang="en-US" sz="2200" dirty="0">
                <a:latin typeface="Berlingske Sans Medium" panose="02000503050000020004" pitchFamily="2" charset="0"/>
              </a:rPr>
              <a:t>53 graduate directors, 13 assistant/associate deans</a:t>
            </a:r>
          </a:p>
          <a:p>
            <a:pPr marL="287338" lvl="0" indent="-276225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Berlingske Sans Medium" panose="02000503050000020004" pitchFamily="2" charset="0"/>
              </a:rPr>
              <a:t>Thorough, thoughtful review and idea generation</a:t>
            </a:r>
          </a:p>
          <a:p>
            <a:pPr marL="287338" indent="-276225">
              <a:spcBef>
                <a:spcPts val="600"/>
              </a:spcBef>
            </a:pPr>
            <a:endParaRPr lang="en-US" sz="2300" dirty="0">
              <a:latin typeface="Berlingske Sans Medium" panose="0200050305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3442D1-88FE-6A46-8F2B-EC947B447D58}"/>
              </a:ext>
            </a:extLst>
          </p:cNvPr>
          <p:cNvSpPr/>
          <p:nvPr/>
        </p:nvSpPr>
        <p:spPr>
          <a:xfrm>
            <a:off x="1901617" y="430588"/>
            <a:ext cx="51820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Survey to hear from customers and partners</a:t>
            </a:r>
            <a:endParaRPr lang="en-US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B67433-B76F-AE46-B673-13591C6886F8}"/>
              </a:ext>
            </a:extLst>
          </p:cNvPr>
          <p:cNvSpPr txBox="1"/>
          <p:nvPr/>
        </p:nvSpPr>
        <p:spPr>
          <a:xfrm>
            <a:off x="0" y="555581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DC4780-A8D1-7545-8E35-362D99A6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94" y="517866"/>
            <a:ext cx="841109" cy="84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8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B0490-0AE1-8848-8834-316621E93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84"/>
          <a:stretch/>
        </p:blipFill>
        <p:spPr>
          <a:xfrm>
            <a:off x="208341" y="1863504"/>
            <a:ext cx="6539692" cy="3003026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28882C-3B54-854B-BAE6-7430933DC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3"/>
          <a:stretch/>
        </p:blipFill>
        <p:spPr>
          <a:xfrm>
            <a:off x="6944809" y="1863504"/>
            <a:ext cx="1999229" cy="2997358"/>
          </a:xfrm>
          <a:prstGeom prst="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295C17F-1D4F-A14B-88D5-3E415C1F11F1}"/>
              </a:ext>
            </a:extLst>
          </p:cNvPr>
          <p:cNvSpPr/>
          <p:nvPr/>
        </p:nvSpPr>
        <p:spPr>
          <a:xfrm>
            <a:off x="1917875" y="430588"/>
            <a:ext cx="551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Narrowing in on an action set of meaningful improvements</a:t>
            </a:r>
            <a:endParaRPr lang="en-US" sz="3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BC03205-492B-8142-8B0D-A06F35301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69" y="587228"/>
            <a:ext cx="722247" cy="72224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3321DB-9EB3-6A47-8E6A-535CB8B8E70A}"/>
              </a:ext>
            </a:extLst>
          </p:cNvPr>
          <p:cNvSpPr txBox="1"/>
          <p:nvPr/>
        </p:nvSpPr>
        <p:spPr>
          <a:xfrm>
            <a:off x="4683" y="555581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832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48971D-2451-D041-994C-B033E80ADD7B}"/>
              </a:ext>
            </a:extLst>
          </p:cNvPr>
          <p:cNvSpPr/>
          <p:nvPr/>
        </p:nvSpPr>
        <p:spPr>
          <a:xfrm>
            <a:off x="2031834" y="1759343"/>
            <a:ext cx="2366543" cy="1990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Serving applicants and students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9ACEA7-8E56-9F4A-A1D7-5F87843F6E06}"/>
              </a:ext>
            </a:extLst>
          </p:cNvPr>
          <p:cNvSpPr/>
          <p:nvPr/>
        </p:nvSpPr>
        <p:spPr>
          <a:xfrm>
            <a:off x="2031834" y="3958993"/>
            <a:ext cx="2366543" cy="1990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Collaborating and communicating with departments and programs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F7AC3E-8CF1-8945-9864-E5EFD9C735A2}"/>
              </a:ext>
            </a:extLst>
          </p:cNvPr>
          <p:cNvSpPr/>
          <p:nvPr/>
        </p:nvSpPr>
        <p:spPr>
          <a:xfrm>
            <a:off x="4626493" y="1759343"/>
            <a:ext cx="2366543" cy="1990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Process Streamlining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87566F-E219-0D43-9909-AA8086995249}"/>
              </a:ext>
            </a:extLst>
          </p:cNvPr>
          <p:cNvSpPr/>
          <p:nvPr/>
        </p:nvSpPr>
        <p:spPr>
          <a:xfrm>
            <a:off x="4626493" y="3958993"/>
            <a:ext cx="2366543" cy="1990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System Optimization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9D64BB-E807-EC4E-BC46-2DBE6C4AE274}"/>
              </a:ext>
            </a:extLst>
          </p:cNvPr>
          <p:cNvSpPr/>
          <p:nvPr/>
        </p:nvSpPr>
        <p:spPr>
          <a:xfrm>
            <a:off x="1917875" y="430588"/>
            <a:ext cx="551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Narrowing in on an action set of meaningful improvements</a:t>
            </a:r>
            <a:endParaRPr lang="en-US" sz="3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483102-A6B4-6D44-8FAE-0D0F82C36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69" y="587228"/>
            <a:ext cx="722247" cy="7222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F09500-0A8D-FD45-A29A-EA8CECDC37A6}"/>
              </a:ext>
            </a:extLst>
          </p:cNvPr>
          <p:cNvSpPr txBox="1"/>
          <p:nvPr/>
        </p:nvSpPr>
        <p:spPr>
          <a:xfrm>
            <a:off x="4683" y="555581"/>
            <a:ext cx="578735" cy="76944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gske Sans XCn ExtraBold" panose="0200090604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2503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4E89369-95FF-2E49-A67D-86776FA8F978}"/>
              </a:ext>
            </a:extLst>
          </p:cNvPr>
          <p:cNvSpPr/>
          <p:nvPr/>
        </p:nvSpPr>
        <p:spPr>
          <a:xfrm>
            <a:off x="3172020" y="1847669"/>
            <a:ext cx="5712253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Provide a </a:t>
            </a:r>
            <a:r>
              <a:rPr lang="en-US" b="1" dirty="0">
                <a:latin typeface="Berlingske Sans" panose="02000503050000020004" pitchFamily="2" charset="0"/>
              </a:rPr>
              <a:t>single comprehensive checklist </a:t>
            </a:r>
            <a:r>
              <a:rPr lang="en-US" dirty="0">
                <a:latin typeface="Berlingske Sans" panose="02000503050000020004" pitchFamily="2" charset="0"/>
              </a:rPr>
              <a:t>for all application requirements.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Develop </a:t>
            </a:r>
            <a:r>
              <a:rPr lang="en-US" b="1" dirty="0">
                <a:latin typeface="Berlingske Sans" panose="02000503050000020004" pitchFamily="2" charset="0"/>
              </a:rPr>
              <a:t>automated application tracking </a:t>
            </a:r>
            <a:r>
              <a:rPr lang="en-US" dirty="0">
                <a:latin typeface="Berlingske Sans" panose="02000503050000020004" pitchFamily="2" charset="0"/>
              </a:rPr>
              <a:t>to include checklists, communication as every step is completed, and ability for applicant to check status.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Develop </a:t>
            </a:r>
            <a:r>
              <a:rPr lang="en-US" b="1" dirty="0">
                <a:latin typeface="Berlingske Sans" panose="02000503050000020004" pitchFamily="2" charset="0"/>
              </a:rPr>
              <a:t>consistent messaging</a:t>
            </a:r>
            <a:r>
              <a:rPr lang="en-US" dirty="0">
                <a:latin typeface="Berlingske Sans" panose="02000503050000020004" pitchFamily="2" charset="0"/>
              </a:rPr>
              <a:t> to ensure programs and Graduate School are communicating the same information to students.  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Provide </a:t>
            </a:r>
            <a:r>
              <a:rPr lang="en-US" b="1" dirty="0">
                <a:latin typeface="Berlingske Sans" panose="02000503050000020004" pitchFamily="2" charset="0"/>
              </a:rPr>
              <a:t>clearer communication with International students </a:t>
            </a:r>
            <a:r>
              <a:rPr lang="en-US" dirty="0">
                <a:latin typeface="Berlingske Sans" panose="02000503050000020004" pitchFamily="2" charset="0"/>
              </a:rPr>
              <a:t>regarding requirements/conditions in their admission letter.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Develop </a:t>
            </a:r>
            <a:r>
              <a:rPr lang="en-US" b="1" dirty="0">
                <a:latin typeface="Berlingske Sans" panose="02000503050000020004" pitchFamily="2" charset="0"/>
              </a:rPr>
              <a:t>on-demand videos </a:t>
            </a:r>
            <a:r>
              <a:rPr lang="en-US" dirty="0">
                <a:latin typeface="Berlingske Sans" panose="02000503050000020004" pitchFamily="2" charset="0"/>
              </a:rPr>
              <a:t>to help students navigate the respective application portals.</a:t>
            </a:r>
          </a:p>
          <a:p>
            <a:pPr marL="173038" indent="-161925">
              <a:spcBef>
                <a:spcPts val="1200"/>
              </a:spcBef>
            </a:pPr>
            <a:endParaRPr lang="en-US" dirty="0">
              <a:latin typeface="Berlingske Sans" panose="0200050305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7D828C-0526-B649-9F58-A9028D53530A}"/>
              </a:ext>
            </a:extLst>
          </p:cNvPr>
          <p:cNvSpPr/>
          <p:nvPr/>
        </p:nvSpPr>
        <p:spPr>
          <a:xfrm>
            <a:off x="393251" y="3021119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Collaborating and communicating with departments and programs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703BBC-C309-9A48-BB4B-AAD62F561A18}"/>
              </a:ext>
            </a:extLst>
          </p:cNvPr>
          <p:cNvSpPr/>
          <p:nvPr/>
        </p:nvSpPr>
        <p:spPr>
          <a:xfrm>
            <a:off x="1756440" y="1865461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Process Streamlining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6C300-595D-EC42-B6A8-F60EB8E201D1}"/>
              </a:ext>
            </a:extLst>
          </p:cNvPr>
          <p:cNvSpPr/>
          <p:nvPr/>
        </p:nvSpPr>
        <p:spPr>
          <a:xfrm>
            <a:off x="1756440" y="3021119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System Optimization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23A773-86A1-644A-B4DD-AC4D92980719}"/>
              </a:ext>
            </a:extLst>
          </p:cNvPr>
          <p:cNvSpPr/>
          <p:nvPr/>
        </p:nvSpPr>
        <p:spPr>
          <a:xfrm>
            <a:off x="254351" y="1726560"/>
            <a:ext cx="1554480" cy="1371600"/>
          </a:xfrm>
          <a:prstGeom prst="rect">
            <a:avLst/>
          </a:prstGeom>
          <a:solidFill>
            <a:srgbClr val="FFFF9B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Serving applicants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Berlingske Sans" panose="02000503050000020004" pitchFamily="2" charset="0"/>
              </a:rPr>
              <a:t>and students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AB183A-6D0D-B443-84D8-B8679F39D5F6}"/>
              </a:ext>
            </a:extLst>
          </p:cNvPr>
          <p:cNvSpPr/>
          <p:nvPr/>
        </p:nvSpPr>
        <p:spPr>
          <a:xfrm>
            <a:off x="1200236" y="430588"/>
            <a:ext cx="551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Narrowing in on an action set of meaningful improvements</a:t>
            </a:r>
            <a:endParaRPr lang="en-US" sz="3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F4121A6-2A4B-4541-AE36-6256B96CC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55" y="587228"/>
            <a:ext cx="722247" cy="7222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0459FC-1F95-E94E-8B86-BCCB8A8B9CEA}"/>
              </a:ext>
            </a:extLst>
          </p:cNvPr>
          <p:cNvSpPr/>
          <p:nvPr/>
        </p:nvSpPr>
        <p:spPr>
          <a:xfrm>
            <a:off x="6520112" y="523220"/>
            <a:ext cx="1469993" cy="772310"/>
          </a:xfrm>
          <a:prstGeom prst="rect">
            <a:avLst/>
          </a:prstGeom>
          <a:solidFill>
            <a:srgbClr val="FFFF9B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Berlingske Sans" panose="02000503050000020004" pitchFamily="2" charset="0"/>
              </a:rPr>
              <a:t>Emerging action ideas based on feedback to date</a:t>
            </a:r>
          </a:p>
        </p:txBody>
      </p:sp>
    </p:spTree>
    <p:extLst>
      <p:ext uri="{BB962C8B-B14F-4D97-AF65-F5344CB8AC3E}">
        <p14:creationId xmlns:p14="http://schemas.microsoft.com/office/powerpoint/2010/main" val="1605392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FF7089-8DF3-E244-8D8D-F9F82BE1D574}"/>
              </a:ext>
            </a:extLst>
          </p:cNvPr>
          <p:cNvSpPr/>
          <p:nvPr/>
        </p:nvSpPr>
        <p:spPr>
          <a:xfrm>
            <a:off x="1756437" y="1865461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Process Streamlining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E89369-95FF-2E49-A67D-86776FA8F978}"/>
              </a:ext>
            </a:extLst>
          </p:cNvPr>
          <p:cNvSpPr/>
          <p:nvPr/>
        </p:nvSpPr>
        <p:spPr>
          <a:xfrm>
            <a:off x="3172020" y="1847669"/>
            <a:ext cx="571225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Clarify Graduate School and Program </a:t>
            </a:r>
            <a:r>
              <a:rPr lang="en-US" b="1" dirty="0">
                <a:latin typeface="Berlingske Sans" panose="02000503050000020004" pitchFamily="2" charset="0"/>
              </a:rPr>
              <a:t>responsibilities</a:t>
            </a:r>
            <a:r>
              <a:rPr lang="en-US" dirty="0">
                <a:latin typeface="Berlingske Sans" panose="02000503050000020004" pitchFamily="2" charset="0"/>
              </a:rPr>
              <a:t>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Create </a:t>
            </a:r>
            <a:r>
              <a:rPr lang="en-US" b="1" dirty="0">
                <a:latin typeface="Berlingske Sans" panose="02000503050000020004" pitchFamily="2" charset="0"/>
              </a:rPr>
              <a:t>onboarding and training processes </a:t>
            </a:r>
            <a:r>
              <a:rPr lang="en-US" dirty="0">
                <a:latin typeface="Berlingske Sans" panose="02000503050000020004" pitchFamily="2" charset="0"/>
              </a:rPr>
              <a:t>for graduate directors and department program managers.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Develop </a:t>
            </a:r>
            <a:r>
              <a:rPr lang="en-US" b="1" dirty="0">
                <a:latin typeface="Berlingske Sans" panose="02000503050000020004" pitchFamily="2" charset="0"/>
              </a:rPr>
              <a:t>training manual </a:t>
            </a:r>
            <a:r>
              <a:rPr lang="en-US" dirty="0">
                <a:latin typeface="Berlingske Sans" panose="02000503050000020004" pitchFamily="2" charset="0"/>
              </a:rPr>
              <a:t>for Graduate School Coordinators.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Establish </a:t>
            </a:r>
            <a:r>
              <a:rPr lang="en-US" b="1" dirty="0">
                <a:latin typeface="Berlingske Sans" panose="02000503050000020004" pitchFamily="2" charset="0"/>
              </a:rPr>
              <a:t>periodic meetings </a:t>
            </a:r>
            <a:r>
              <a:rPr lang="en-US" dirty="0">
                <a:latin typeface="Berlingske Sans" panose="02000503050000020004" pitchFamily="2" charset="0"/>
              </a:rPr>
              <a:t>(monthly or quarterly) between Graduate School and programs. </a:t>
            </a:r>
          </a:p>
          <a:p>
            <a:pPr marL="173038" indent="-1619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erlingske Sans" panose="02000503050000020004" pitchFamily="2" charset="0"/>
              </a:rPr>
              <a:t>Colleges/schools: Require those involved in Graduate Admissions to attend an </a:t>
            </a:r>
            <a:r>
              <a:rPr lang="en-US" b="1" dirty="0">
                <a:latin typeface="Berlingske Sans" panose="02000503050000020004" pitchFamily="2" charset="0"/>
              </a:rPr>
              <a:t>annual (re)training session</a:t>
            </a:r>
            <a:r>
              <a:rPr lang="en-US" dirty="0">
                <a:latin typeface="Berlingske Sans" panose="02000503050000020004" pitchFamily="2" charset="0"/>
              </a:rPr>
              <a:t>.</a:t>
            </a:r>
            <a:endParaRPr lang="en-US" b="1" dirty="0">
              <a:latin typeface="Berlingske Sans" panose="02000503050000020004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70FF53-B7E7-CA45-8ABA-7F08D7E19A6D}"/>
              </a:ext>
            </a:extLst>
          </p:cNvPr>
          <p:cNvSpPr/>
          <p:nvPr/>
        </p:nvSpPr>
        <p:spPr>
          <a:xfrm>
            <a:off x="393248" y="1865461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Serving applicants and students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07460C-2C47-CD48-AB3B-E962C19CDF8F}"/>
              </a:ext>
            </a:extLst>
          </p:cNvPr>
          <p:cNvSpPr/>
          <p:nvPr/>
        </p:nvSpPr>
        <p:spPr>
          <a:xfrm>
            <a:off x="1756437" y="3021119"/>
            <a:ext cx="1243340" cy="1045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Berlingske Sans" panose="02000503050000020004" pitchFamily="2" charset="0"/>
              </a:rPr>
              <a:t>System Optimization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CFA97D-09E7-6544-85C0-B85F0D15407A}"/>
              </a:ext>
            </a:extLst>
          </p:cNvPr>
          <p:cNvSpPr/>
          <p:nvPr/>
        </p:nvSpPr>
        <p:spPr>
          <a:xfrm>
            <a:off x="254348" y="2826166"/>
            <a:ext cx="1554480" cy="1371600"/>
          </a:xfrm>
          <a:prstGeom prst="rect">
            <a:avLst/>
          </a:prstGeom>
          <a:solidFill>
            <a:srgbClr val="FFFF9B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Berlingske Sans" panose="02000503050000020004" pitchFamily="2" charset="0"/>
              </a:rPr>
              <a:t>Collaborating and communi-cating with departments and programs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A9A6B0-7037-4447-B122-B8293DEABA73}"/>
              </a:ext>
            </a:extLst>
          </p:cNvPr>
          <p:cNvSpPr/>
          <p:nvPr/>
        </p:nvSpPr>
        <p:spPr>
          <a:xfrm>
            <a:off x="1200236" y="430588"/>
            <a:ext cx="5513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latin typeface="Berlingske Sans" panose="02000503050000020004" pitchFamily="2" charset="0"/>
              </a:rPr>
              <a:t>Narrowing in on an action set of meaningful improvements</a:t>
            </a:r>
            <a:endParaRPr lang="en-US" sz="3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4C1C3DE-1F3D-4649-8118-30CCF39D5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55" y="587228"/>
            <a:ext cx="722247" cy="72224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B6FE23F-E03D-2D44-9BBD-6B4BF2007724}"/>
              </a:ext>
            </a:extLst>
          </p:cNvPr>
          <p:cNvSpPr/>
          <p:nvPr/>
        </p:nvSpPr>
        <p:spPr>
          <a:xfrm>
            <a:off x="6520112" y="523220"/>
            <a:ext cx="1469993" cy="772310"/>
          </a:xfrm>
          <a:prstGeom prst="rect">
            <a:avLst/>
          </a:prstGeom>
          <a:solidFill>
            <a:srgbClr val="FFFF9B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  <a:latin typeface="Berlingske Sans" panose="02000503050000020004" pitchFamily="2" charset="0"/>
              </a:rPr>
              <a:t>Emerging action ideas based on feedback to date</a:t>
            </a:r>
          </a:p>
        </p:txBody>
      </p:sp>
    </p:spTree>
    <p:extLst>
      <p:ext uri="{BB962C8B-B14F-4D97-AF65-F5344CB8AC3E}">
        <p14:creationId xmlns:p14="http://schemas.microsoft.com/office/powerpoint/2010/main" val="305144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</TotalTime>
  <Words>1071</Words>
  <Application>Microsoft Office PowerPoint</Application>
  <PresentationFormat>On-screen Show (4:3)</PresentationFormat>
  <Paragraphs>109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Berlingske Sans</vt:lpstr>
      <vt:lpstr>Berlingske Sans Medium</vt:lpstr>
      <vt:lpstr>Berlingske Sans XCn ExtraBold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test</dc:title>
  <dc:creator>Terez, Thomas</dc:creator>
  <cp:lastModifiedBy>Cross, Libby</cp:lastModifiedBy>
  <cp:revision>43</cp:revision>
  <dcterms:created xsi:type="dcterms:W3CDTF">2024-03-12T13:49:07Z</dcterms:created>
  <dcterms:modified xsi:type="dcterms:W3CDTF">2024-04-03T18:09:13Z</dcterms:modified>
</cp:coreProperties>
</file>