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3"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6418"/>
  </p:normalViewPr>
  <p:slideViewPr>
    <p:cSldViewPr snapToGrid="0" snapToObjects="1">
      <p:cViewPr varScale="1">
        <p:scale>
          <a:sx n="52" d="100"/>
          <a:sy n="52" d="100"/>
        </p:scale>
        <p:origin x="67" y="53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82378-DACE-3941-A847-6CA5A15F9136}" type="datetimeFigureOut">
              <a:rPr lang="en-US" smtClean="0"/>
              <a:t>4/10/2018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CDD65-4CD9-9645-89B0-05C803C4608E}" type="slidenum">
              <a:rPr lang="en-US" smtClean="0"/>
              <a:t>‹#›</a:t>
            </a:fld>
            <a:endParaRPr lang="en-US"/>
          </a:p>
        </p:txBody>
      </p:sp>
    </p:spTree>
    <p:extLst>
      <p:ext uri="{BB962C8B-B14F-4D97-AF65-F5344CB8AC3E}">
        <p14:creationId xmlns:p14="http://schemas.microsoft.com/office/powerpoint/2010/main" val="3843953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a:t>
            </a:fld>
            <a:endParaRPr lang="en-US"/>
          </a:p>
        </p:txBody>
      </p:sp>
    </p:spTree>
    <p:extLst>
      <p:ext uri="{BB962C8B-B14F-4D97-AF65-F5344CB8AC3E}">
        <p14:creationId xmlns:p14="http://schemas.microsoft.com/office/powerpoint/2010/main" val="13184530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10</a:t>
            </a:fld>
            <a:endParaRPr lang="en-US"/>
          </a:p>
        </p:txBody>
      </p:sp>
    </p:spTree>
    <p:extLst>
      <p:ext uri="{BB962C8B-B14F-4D97-AF65-F5344CB8AC3E}">
        <p14:creationId xmlns:p14="http://schemas.microsoft.com/office/powerpoint/2010/main" val="1638472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11</a:t>
            </a:fld>
            <a:endParaRPr lang="en-US"/>
          </a:p>
        </p:txBody>
      </p:sp>
    </p:spTree>
    <p:extLst>
      <p:ext uri="{BB962C8B-B14F-4D97-AF65-F5344CB8AC3E}">
        <p14:creationId xmlns:p14="http://schemas.microsoft.com/office/powerpoint/2010/main" val="198364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12</a:t>
            </a:fld>
            <a:endParaRPr lang="en-US"/>
          </a:p>
        </p:txBody>
      </p:sp>
    </p:spTree>
    <p:extLst>
      <p:ext uri="{BB962C8B-B14F-4D97-AF65-F5344CB8AC3E}">
        <p14:creationId xmlns:p14="http://schemas.microsoft.com/office/powerpoint/2010/main" val="2368739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13</a:t>
            </a:fld>
            <a:endParaRPr lang="en-US"/>
          </a:p>
        </p:txBody>
      </p:sp>
    </p:spTree>
    <p:extLst>
      <p:ext uri="{BB962C8B-B14F-4D97-AF65-F5344CB8AC3E}">
        <p14:creationId xmlns:p14="http://schemas.microsoft.com/office/powerpoint/2010/main" val="3189847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14</a:t>
            </a:fld>
            <a:endParaRPr lang="en-US"/>
          </a:p>
        </p:txBody>
      </p:sp>
    </p:spTree>
    <p:extLst>
      <p:ext uri="{BB962C8B-B14F-4D97-AF65-F5344CB8AC3E}">
        <p14:creationId xmlns:p14="http://schemas.microsoft.com/office/powerpoint/2010/main" val="745530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15</a:t>
            </a:fld>
            <a:endParaRPr lang="en-US"/>
          </a:p>
        </p:txBody>
      </p:sp>
    </p:spTree>
    <p:extLst>
      <p:ext uri="{BB962C8B-B14F-4D97-AF65-F5344CB8AC3E}">
        <p14:creationId xmlns:p14="http://schemas.microsoft.com/office/powerpoint/2010/main" val="3105025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16</a:t>
            </a:fld>
            <a:endParaRPr lang="en-US"/>
          </a:p>
        </p:txBody>
      </p:sp>
    </p:spTree>
    <p:extLst>
      <p:ext uri="{BB962C8B-B14F-4D97-AF65-F5344CB8AC3E}">
        <p14:creationId xmlns:p14="http://schemas.microsoft.com/office/powerpoint/2010/main" val="2860541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17</a:t>
            </a:fld>
            <a:endParaRPr lang="en-US"/>
          </a:p>
        </p:txBody>
      </p:sp>
    </p:spTree>
    <p:extLst>
      <p:ext uri="{BB962C8B-B14F-4D97-AF65-F5344CB8AC3E}">
        <p14:creationId xmlns:p14="http://schemas.microsoft.com/office/powerpoint/2010/main" val="1440842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5CDD65-4CD9-9645-89B0-05C803C4608E}" type="slidenum">
              <a:rPr lang="en-US" smtClean="0"/>
              <a:t>18</a:t>
            </a:fld>
            <a:endParaRPr lang="en-US"/>
          </a:p>
        </p:txBody>
      </p:sp>
    </p:spTree>
    <p:extLst>
      <p:ext uri="{BB962C8B-B14F-4D97-AF65-F5344CB8AC3E}">
        <p14:creationId xmlns:p14="http://schemas.microsoft.com/office/powerpoint/2010/main" val="328240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5CDD65-4CD9-9645-89B0-05C803C4608E}" type="slidenum">
              <a:rPr lang="en-US" smtClean="0"/>
              <a:t>2</a:t>
            </a:fld>
            <a:endParaRPr lang="en-US"/>
          </a:p>
        </p:txBody>
      </p:sp>
    </p:spTree>
    <p:extLst>
      <p:ext uri="{BB962C8B-B14F-4D97-AF65-F5344CB8AC3E}">
        <p14:creationId xmlns:p14="http://schemas.microsoft.com/office/powerpoint/2010/main" val="3140062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3</a:t>
            </a:fld>
            <a:endParaRPr lang="en-US"/>
          </a:p>
        </p:txBody>
      </p:sp>
    </p:spTree>
    <p:extLst>
      <p:ext uri="{BB962C8B-B14F-4D97-AF65-F5344CB8AC3E}">
        <p14:creationId xmlns:p14="http://schemas.microsoft.com/office/powerpoint/2010/main" val="605430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4</a:t>
            </a:fld>
            <a:endParaRPr lang="en-US"/>
          </a:p>
        </p:txBody>
      </p:sp>
    </p:spTree>
    <p:extLst>
      <p:ext uri="{BB962C8B-B14F-4D97-AF65-F5344CB8AC3E}">
        <p14:creationId xmlns:p14="http://schemas.microsoft.com/office/powerpoint/2010/main" val="538328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5</a:t>
            </a:fld>
            <a:endParaRPr lang="en-US"/>
          </a:p>
        </p:txBody>
      </p:sp>
    </p:spTree>
    <p:extLst>
      <p:ext uri="{BB962C8B-B14F-4D97-AF65-F5344CB8AC3E}">
        <p14:creationId xmlns:p14="http://schemas.microsoft.com/office/powerpoint/2010/main" val="3751887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6</a:t>
            </a:fld>
            <a:endParaRPr lang="en-US"/>
          </a:p>
        </p:txBody>
      </p:sp>
    </p:spTree>
    <p:extLst>
      <p:ext uri="{BB962C8B-B14F-4D97-AF65-F5344CB8AC3E}">
        <p14:creationId xmlns:p14="http://schemas.microsoft.com/office/powerpoint/2010/main" val="1990300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7</a:t>
            </a:fld>
            <a:endParaRPr lang="en-US"/>
          </a:p>
        </p:txBody>
      </p:sp>
    </p:spTree>
    <p:extLst>
      <p:ext uri="{BB962C8B-B14F-4D97-AF65-F5344CB8AC3E}">
        <p14:creationId xmlns:p14="http://schemas.microsoft.com/office/powerpoint/2010/main" val="124710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5CDD65-4CD9-9645-89B0-05C803C4608E}" type="slidenum">
              <a:rPr lang="en-US" smtClean="0"/>
              <a:t>8</a:t>
            </a:fld>
            <a:endParaRPr lang="en-US"/>
          </a:p>
        </p:txBody>
      </p:sp>
    </p:spTree>
    <p:extLst>
      <p:ext uri="{BB962C8B-B14F-4D97-AF65-F5344CB8AC3E}">
        <p14:creationId xmlns:p14="http://schemas.microsoft.com/office/powerpoint/2010/main" val="4076951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5CDD65-4CD9-9645-89B0-05C803C4608E}" type="slidenum">
              <a:rPr lang="en-US" smtClean="0"/>
              <a:t>9</a:t>
            </a:fld>
            <a:endParaRPr lang="en-US"/>
          </a:p>
        </p:txBody>
      </p:sp>
    </p:spTree>
    <p:extLst>
      <p:ext uri="{BB962C8B-B14F-4D97-AF65-F5344CB8AC3E}">
        <p14:creationId xmlns:p14="http://schemas.microsoft.com/office/powerpoint/2010/main" val="2031488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B5A6C4-3ED6-DB49-9452-E05D8D7D8D5B}"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94027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95070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244025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F8F7BCD5-2C3C-D740-A2C0-5F7D410B7DAA}"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19013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3592876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5B5A6C4-3ED6-DB49-9452-E05D8D7D8D5B}"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4268270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5B5A6C4-3ED6-DB49-9452-E05D8D7D8D5B}"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461156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5A6C4-3ED6-DB49-9452-E05D8D7D8D5B}"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833475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5B5A6C4-3ED6-DB49-9452-E05D8D7D8D5B}" type="datetimeFigureOut">
              <a:rPr lang="en-US" smtClean="0"/>
              <a:t>4/10/2018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F8F7BCD5-2C3C-D740-A2C0-5F7D410B7DAA}" type="slidenum">
              <a:rPr lang="en-US" smtClean="0"/>
              <a:t>‹#›</a:t>
            </a:fld>
            <a:endParaRPr lang="en-US"/>
          </a:p>
        </p:txBody>
      </p:sp>
    </p:spTree>
    <p:extLst>
      <p:ext uri="{BB962C8B-B14F-4D97-AF65-F5344CB8AC3E}">
        <p14:creationId xmlns:p14="http://schemas.microsoft.com/office/powerpoint/2010/main" val="1029877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5A6C4-3ED6-DB49-9452-E05D8D7D8D5B}"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382095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5B5A6C4-3ED6-DB49-9452-E05D8D7D8D5B}"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4001760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92086702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B5A6C4-3ED6-DB49-9452-E05D8D7D8D5B}" type="datetimeFigureOut">
              <a:rPr lang="en-US" smtClean="0"/>
              <a:t>4/10/2018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27498563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B5A6C4-3ED6-DB49-9452-E05D8D7D8D5B}"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1037260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5B5A6C4-3ED6-DB49-9452-E05D8D7D8D5B}" type="datetimeFigureOut">
              <a:rPr lang="en-US" smtClean="0"/>
              <a:t>4/10/2018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826158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388209199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B5A6C4-3ED6-DB49-9452-E05D8D7D8D5B}"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7BCD5-2C3C-D740-A2C0-5F7D410B7DAA}" type="slidenum">
              <a:rPr lang="en-US" smtClean="0"/>
              <a:t>‹#›</a:t>
            </a:fld>
            <a:endParaRPr lang="en-US"/>
          </a:p>
        </p:txBody>
      </p:sp>
    </p:spTree>
    <p:extLst>
      <p:ext uri="{BB962C8B-B14F-4D97-AF65-F5344CB8AC3E}">
        <p14:creationId xmlns:p14="http://schemas.microsoft.com/office/powerpoint/2010/main" val="383946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5B5A6C4-3ED6-DB49-9452-E05D8D7D8D5B}" type="datetimeFigureOut">
              <a:rPr lang="en-US" smtClean="0"/>
              <a:t>4/10/2018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8F7BCD5-2C3C-D740-A2C0-5F7D410B7DAA}" type="slidenum">
              <a:rPr lang="en-US" smtClean="0"/>
              <a:t>‹#›</a:t>
            </a:fld>
            <a:endParaRPr lang="en-US"/>
          </a:p>
        </p:txBody>
      </p:sp>
    </p:spTree>
    <p:extLst>
      <p:ext uri="{BB962C8B-B14F-4D97-AF65-F5344CB8AC3E}">
        <p14:creationId xmlns:p14="http://schemas.microsoft.com/office/powerpoint/2010/main" val="2773840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 id="2147483820"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gradschool.sc.edu/forms/gs-z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1777D-81EA-E34B-9103-2AC638344580}"/>
              </a:ext>
            </a:extLst>
          </p:cNvPr>
          <p:cNvSpPr>
            <a:spLocks noGrp="1"/>
          </p:cNvSpPr>
          <p:nvPr>
            <p:ph type="ctrTitle"/>
          </p:nvPr>
        </p:nvSpPr>
        <p:spPr/>
        <p:txBody>
          <a:bodyPr>
            <a:normAutofit fontScale="90000"/>
          </a:bodyPr>
          <a:lstStyle/>
          <a:p>
            <a:r>
              <a:rPr lang="en-US" dirty="0"/>
              <a:t>Spring 2018</a:t>
            </a:r>
            <a:br>
              <a:rPr lang="en-US" dirty="0"/>
            </a:br>
            <a:r>
              <a:rPr lang="en-US" dirty="0"/>
              <a:t>Graduate Director Meeting</a:t>
            </a:r>
          </a:p>
        </p:txBody>
      </p:sp>
      <p:sp>
        <p:nvSpPr>
          <p:cNvPr id="3" name="Subtitle 2">
            <a:extLst>
              <a:ext uri="{FF2B5EF4-FFF2-40B4-BE49-F238E27FC236}">
                <a16:creationId xmlns:a16="http://schemas.microsoft.com/office/drawing/2014/main" id="{23B3B071-33FB-8C45-910B-8FCEC6C5DF4A}"/>
              </a:ext>
            </a:extLst>
          </p:cNvPr>
          <p:cNvSpPr>
            <a:spLocks noGrp="1"/>
          </p:cNvSpPr>
          <p:nvPr>
            <p:ph type="subTitle" idx="1"/>
          </p:nvPr>
        </p:nvSpPr>
        <p:spPr>
          <a:xfrm>
            <a:off x="680322" y="4405762"/>
            <a:ext cx="8144134" cy="1117687"/>
          </a:xfrm>
        </p:spPr>
        <p:txBody>
          <a:bodyPr/>
          <a:lstStyle/>
          <a:p>
            <a:pPr algn="ctr"/>
            <a:r>
              <a:rPr lang="en-US" dirty="0"/>
              <a:t>Slides will be emailed and will be available on our Website</a:t>
            </a:r>
          </a:p>
        </p:txBody>
      </p:sp>
    </p:spTree>
    <p:extLst>
      <p:ext uri="{BB962C8B-B14F-4D97-AF65-F5344CB8AC3E}">
        <p14:creationId xmlns:p14="http://schemas.microsoft.com/office/powerpoint/2010/main" val="540213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1D0C6-0FB1-6747-932C-EACC7BE47184}"/>
              </a:ext>
            </a:extLst>
          </p:cNvPr>
          <p:cNvSpPr>
            <a:spLocks noGrp="1"/>
          </p:cNvSpPr>
          <p:nvPr>
            <p:ph type="title"/>
          </p:nvPr>
        </p:nvSpPr>
        <p:spPr/>
        <p:txBody>
          <a:bodyPr/>
          <a:lstStyle/>
          <a:p>
            <a:pPr algn="ctr"/>
            <a:r>
              <a:rPr lang="en-US" b="1" dirty="0"/>
              <a:t>Exceptions to Registration to Graduate</a:t>
            </a:r>
          </a:p>
        </p:txBody>
      </p:sp>
      <p:sp>
        <p:nvSpPr>
          <p:cNvPr id="3" name="Content Placeholder 2">
            <a:extLst>
              <a:ext uri="{FF2B5EF4-FFF2-40B4-BE49-F238E27FC236}">
                <a16:creationId xmlns:a16="http://schemas.microsoft.com/office/drawing/2014/main" id="{DFB1751E-6707-634C-93B3-8D3BB0D443F6}"/>
              </a:ext>
            </a:extLst>
          </p:cNvPr>
          <p:cNvSpPr>
            <a:spLocks noGrp="1"/>
          </p:cNvSpPr>
          <p:nvPr>
            <p:ph idx="1"/>
          </p:nvPr>
        </p:nvSpPr>
        <p:spPr/>
        <p:txBody>
          <a:bodyPr/>
          <a:lstStyle/>
          <a:p>
            <a:r>
              <a:rPr lang="en-US" dirty="0"/>
              <a:t>When there is a “Structural” circumstance beyond the student’s control (e.g., there is an a priori arrangement between the department and the Graduate School for an external licensure exam that happens after the term ends).</a:t>
            </a:r>
          </a:p>
          <a:p>
            <a:r>
              <a:rPr lang="en-US" dirty="0"/>
              <a:t>When there is an unpredictable issue at an internship (e.g., the site supervisor retires; grant funding is delayed, etc.)</a:t>
            </a:r>
          </a:p>
          <a:p>
            <a:r>
              <a:rPr lang="en-US" dirty="0"/>
              <a:t>When there is a “compassionate” circumstance (personal or family illness, etc.)</a:t>
            </a:r>
          </a:p>
          <a:p>
            <a:r>
              <a:rPr lang="en-US" dirty="0"/>
              <a:t>“I just didn’t do the work” is NOT AN EXCEPTION.</a:t>
            </a:r>
          </a:p>
          <a:p>
            <a:pPr marL="0" indent="0">
              <a:buNone/>
            </a:pPr>
            <a:endParaRPr lang="en-US" dirty="0"/>
          </a:p>
        </p:txBody>
      </p:sp>
    </p:spTree>
    <p:extLst>
      <p:ext uri="{BB962C8B-B14F-4D97-AF65-F5344CB8AC3E}">
        <p14:creationId xmlns:p14="http://schemas.microsoft.com/office/powerpoint/2010/main" val="2563780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5D38-8FEF-BE46-8C04-C4D338826D35}"/>
              </a:ext>
            </a:extLst>
          </p:cNvPr>
          <p:cNvSpPr>
            <a:spLocks noGrp="1"/>
          </p:cNvSpPr>
          <p:nvPr>
            <p:ph type="title"/>
          </p:nvPr>
        </p:nvSpPr>
        <p:spPr/>
        <p:txBody>
          <a:bodyPr/>
          <a:lstStyle/>
          <a:p>
            <a:r>
              <a:rPr lang="en-US" dirty="0"/>
              <a:t>What needs to happen?</a:t>
            </a:r>
          </a:p>
        </p:txBody>
      </p:sp>
      <p:sp>
        <p:nvSpPr>
          <p:cNvPr id="3" name="Content Placeholder 2">
            <a:extLst>
              <a:ext uri="{FF2B5EF4-FFF2-40B4-BE49-F238E27FC236}">
                <a16:creationId xmlns:a16="http://schemas.microsoft.com/office/drawing/2014/main" id="{149C8940-827C-9D47-933A-55C8C99726D0}"/>
              </a:ext>
            </a:extLst>
          </p:cNvPr>
          <p:cNvSpPr>
            <a:spLocks noGrp="1"/>
          </p:cNvSpPr>
          <p:nvPr>
            <p:ph idx="1"/>
          </p:nvPr>
        </p:nvSpPr>
        <p:spPr/>
        <p:txBody>
          <a:bodyPr>
            <a:normAutofit fontScale="92500"/>
          </a:bodyPr>
          <a:lstStyle/>
          <a:p>
            <a:pPr marL="0" indent="0">
              <a:buNone/>
            </a:pPr>
            <a:r>
              <a:rPr lang="en-US" b="1" dirty="0"/>
              <a:t>For a single semester exception:</a:t>
            </a:r>
          </a:p>
          <a:p>
            <a:r>
              <a:rPr lang="en-US" dirty="0"/>
              <a:t>Documentation is required – more than the “word” of the student:</a:t>
            </a:r>
          </a:p>
          <a:p>
            <a:pPr lvl="1"/>
            <a:r>
              <a:rPr lang="en-US" dirty="0"/>
              <a:t>Note from a doctor referencing dates of treatment (no diagnosis or confidential information is required)</a:t>
            </a:r>
          </a:p>
          <a:p>
            <a:pPr lvl="1"/>
            <a:r>
              <a:rPr lang="en-US" dirty="0"/>
              <a:t>Either a memorial program, newspaper obituary, or other indication of a loss.</a:t>
            </a:r>
          </a:p>
          <a:p>
            <a:pPr lvl="1"/>
            <a:r>
              <a:rPr lang="en-US" dirty="0"/>
              <a:t>Note from the site to indicate the issue</a:t>
            </a:r>
          </a:p>
          <a:p>
            <a:r>
              <a:rPr lang="en-US" dirty="0"/>
              <a:t>If more than a single semester is needed, the registration requirement will apply.</a:t>
            </a:r>
          </a:p>
          <a:p>
            <a:r>
              <a:rPr lang="en-US" dirty="0"/>
              <a:t>If in doubt, please check with the Graduate School </a:t>
            </a:r>
            <a:r>
              <a:rPr lang="en-US" b="1" i="1" u="sng" dirty="0"/>
              <a:t>before</a:t>
            </a:r>
            <a:r>
              <a:rPr lang="en-US" dirty="0"/>
              <a:t> making any promises to students.</a:t>
            </a:r>
          </a:p>
          <a:p>
            <a:pPr marL="0" indent="0">
              <a:buNone/>
            </a:pPr>
            <a:endParaRPr lang="en-US" dirty="0"/>
          </a:p>
        </p:txBody>
      </p:sp>
    </p:spTree>
    <p:extLst>
      <p:ext uri="{BB962C8B-B14F-4D97-AF65-F5344CB8AC3E}">
        <p14:creationId xmlns:p14="http://schemas.microsoft.com/office/powerpoint/2010/main" val="3066424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A89B9-CC57-7045-8C0E-07EDC8923BDC}"/>
              </a:ext>
            </a:extLst>
          </p:cNvPr>
          <p:cNvSpPr>
            <a:spLocks noGrp="1"/>
          </p:cNvSpPr>
          <p:nvPr>
            <p:ph type="title"/>
          </p:nvPr>
        </p:nvSpPr>
        <p:spPr/>
        <p:txBody>
          <a:bodyPr/>
          <a:lstStyle/>
          <a:p>
            <a:pPr algn="ctr"/>
            <a:r>
              <a:rPr lang="en-US" b="1" dirty="0"/>
              <a:t>”Early Clearance”</a:t>
            </a:r>
          </a:p>
        </p:txBody>
      </p:sp>
      <p:sp>
        <p:nvSpPr>
          <p:cNvPr id="3" name="Content Placeholder 2">
            <a:extLst>
              <a:ext uri="{FF2B5EF4-FFF2-40B4-BE49-F238E27FC236}">
                <a16:creationId xmlns:a16="http://schemas.microsoft.com/office/drawing/2014/main" id="{0D8B0C4A-3026-8442-84AA-06FC2AEA19E4}"/>
              </a:ext>
            </a:extLst>
          </p:cNvPr>
          <p:cNvSpPr>
            <a:spLocks noGrp="1"/>
          </p:cNvSpPr>
          <p:nvPr>
            <p:ph idx="1"/>
          </p:nvPr>
        </p:nvSpPr>
        <p:spPr/>
        <p:txBody>
          <a:bodyPr>
            <a:normAutofit/>
          </a:bodyPr>
          <a:lstStyle/>
          <a:p>
            <a:r>
              <a:rPr lang="en-US" dirty="0"/>
              <a:t>Students have missed the date to graduate in a given term.</a:t>
            </a:r>
          </a:p>
          <a:p>
            <a:r>
              <a:rPr lang="en-US" dirty="0"/>
              <a:t>Can they still graduate in a subsequent term without having to register?  Yes, if…..</a:t>
            </a:r>
          </a:p>
          <a:p>
            <a:r>
              <a:rPr lang="en-US" b="1" i="1" u="sng" dirty="0"/>
              <a:t>EVERYTHING</a:t>
            </a:r>
            <a:r>
              <a:rPr lang="en-US" dirty="0"/>
              <a:t> is completed and approved before the first day of classes in the next term:</a:t>
            </a:r>
          </a:p>
          <a:p>
            <a:r>
              <a:rPr lang="en-US" dirty="0"/>
              <a:t>Fall term missed; can graduate in Spring (Approx. mid-January).</a:t>
            </a:r>
          </a:p>
          <a:p>
            <a:r>
              <a:rPr lang="en-US" dirty="0"/>
              <a:t>Spring term missed; can graduate in Summer before June 1</a:t>
            </a:r>
            <a:r>
              <a:rPr lang="en-US" baseline="30000" dirty="0"/>
              <a:t>st</a:t>
            </a:r>
            <a:r>
              <a:rPr lang="en-US" dirty="0"/>
              <a:t>.</a:t>
            </a:r>
          </a:p>
          <a:p>
            <a:r>
              <a:rPr lang="en-US" dirty="0"/>
              <a:t>Summer term missed; can graduate in Fall (Approx. mid-August).</a:t>
            </a:r>
          </a:p>
        </p:txBody>
      </p:sp>
    </p:spTree>
    <p:extLst>
      <p:ext uri="{BB962C8B-B14F-4D97-AF65-F5344CB8AC3E}">
        <p14:creationId xmlns:p14="http://schemas.microsoft.com/office/powerpoint/2010/main" val="1476296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F7D5-EF8F-BC4C-9333-E2953669DB72}"/>
              </a:ext>
            </a:extLst>
          </p:cNvPr>
          <p:cNvSpPr>
            <a:spLocks noGrp="1"/>
          </p:cNvSpPr>
          <p:nvPr>
            <p:ph type="title"/>
          </p:nvPr>
        </p:nvSpPr>
        <p:spPr/>
        <p:txBody>
          <a:bodyPr/>
          <a:lstStyle/>
          <a:p>
            <a:pPr algn="ctr"/>
            <a:r>
              <a:rPr lang="en-US" b="1" dirty="0"/>
              <a:t>Application to Graduate</a:t>
            </a:r>
          </a:p>
        </p:txBody>
      </p:sp>
      <p:sp>
        <p:nvSpPr>
          <p:cNvPr id="3" name="Content Placeholder 2">
            <a:extLst>
              <a:ext uri="{FF2B5EF4-FFF2-40B4-BE49-F238E27FC236}">
                <a16:creationId xmlns:a16="http://schemas.microsoft.com/office/drawing/2014/main" id="{298285CB-D704-F34B-AAAB-8B8806951836}"/>
              </a:ext>
            </a:extLst>
          </p:cNvPr>
          <p:cNvSpPr>
            <a:spLocks noGrp="1"/>
          </p:cNvSpPr>
          <p:nvPr>
            <p:ph idx="1"/>
          </p:nvPr>
        </p:nvSpPr>
        <p:spPr/>
        <p:txBody>
          <a:bodyPr>
            <a:normAutofit lnSpcReduction="10000"/>
          </a:bodyPr>
          <a:lstStyle/>
          <a:p>
            <a:r>
              <a:rPr lang="en-US" dirty="0"/>
              <a:t>The Office of the Registrar publishes an application to graduate deadline—it is early in each semester.  For Spring 2018, the “window” was open from December 19, 2017 to February 18, 2018.</a:t>
            </a:r>
          </a:p>
          <a:p>
            <a:r>
              <a:rPr lang="en-US" dirty="0"/>
              <a:t>The application triggers a number of events to allow us to prepare to confirm all degree requirements have been met.</a:t>
            </a:r>
          </a:p>
          <a:p>
            <a:r>
              <a:rPr lang="en-US" dirty="0"/>
              <a:t>When in doubt, apply to graduate; we can decline.</a:t>
            </a:r>
          </a:p>
          <a:p>
            <a:r>
              <a:rPr lang="en-US" dirty="0"/>
              <a:t>A student </a:t>
            </a:r>
            <a:r>
              <a:rPr lang="en-US" b="1" u="sng" dirty="0"/>
              <a:t>MUST</a:t>
            </a:r>
            <a:r>
              <a:rPr lang="en-US" dirty="0"/>
              <a:t> apply to graduate in the semester for which they will actually graduate.  Applying in Spring 2018, but, not finishing until Fall 2018 will require another application to graduate.</a:t>
            </a:r>
          </a:p>
        </p:txBody>
      </p:sp>
    </p:spTree>
    <p:extLst>
      <p:ext uri="{BB962C8B-B14F-4D97-AF65-F5344CB8AC3E}">
        <p14:creationId xmlns:p14="http://schemas.microsoft.com/office/powerpoint/2010/main" val="2091464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805CB-FA8C-6747-819D-8E24F3ECCA21}"/>
              </a:ext>
            </a:extLst>
          </p:cNvPr>
          <p:cNvSpPr>
            <a:spLocks noGrp="1"/>
          </p:cNvSpPr>
          <p:nvPr>
            <p:ph type="title"/>
          </p:nvPr>
        </p:nvSpPr>
        <p:spPr/>
        <p:txBody>
          <a:bodyPr/>
          <a:lstStyle/>
          <a:p>
            <a:pPr algn="ctr"/>
            <a:r>
              <a:rPr lang="en-US" b="1" dirty="0"/>
              <a:t>Commencement / Graduation / Diploma</a:t>
            </a:r>
          </a:p>
        </p:txBody>
      </p:sp>
      <p:sp>
        <p:nvSpPr>
          <p:cNvPr id="3" name="Content Placeholder 2">
            <a:extLst>
              <a:ext uri="{FF2B5EF4-FFF2-40B4-BE49-F238E27FC236}">
                <a16:creationId xmlns:a16="http://schemas.microsoft.com/office/drawing/2014/main" id="{8B1A0BEC-AB04-294D-985F-7906B301BC4E}"/>
              </a:ext>
            </a:extLst>
          </p:cNvPr>
          <p:cNvSpPr>
            <a:spLocks noGrp="1"/>
          </p:cNvSpPr>
          <p:nvPr>
            <p:ph idx="1"/>
          </p:nvPr>
        </p:nvSpPr>
        <p:spPr/>
        <p:txBody>
          <a:bodyPr>
            <a:normAutofit fontScale="92500"/>
          </a:bodyPr>
          <a:lstStyle/>
          <a:p>
            <a:r>
              <a:rPr lang="en-US" dirty="0"/>
              <a:t>Commencement is the ceremony where friends and loved ones celebrate an academic accomplishment.  Actually being “finished” is not a requirement for participation – </a:t>
            </a:r>
            <a:r>
              <a:rPr lang="en-US" b="1" i="1" u="sng" dirty="0"/>
              <a:t>Except for Doctoral Hooding</a:t>
            </a:r>
            <a:r>
              <a:rPr lang="en-US" dirty="0"/>
              <a:t>.</a:t>
            </a:r>
          </a:p>
          <a:p>
            <a:r>
              <a:rPr lang="en-US" dirty="0"/>
              <a:t>Graduation does not actually happen until all degree requirements have been met.</a:t>
            </a:r>
          </a:p>
          <a:p>
            <a:r>
              <a:rPr lang="en-US" dirty="0"/>
              <a:t>A Diploma is ordered by the Office of the Registrar approximately 90 days after commencement, and is usually received approximately 2 weeks after that.</a:t>
            </a:r>
          </a:p>
          <a:p>
            <a:r>
              <a:rPr lang="en-US" dirty="0"/>
              <a:t>A letter confirming degree completion can be issued from the Graduate School if needed (e.g., graduate school, employment, etc.).</a:t>
            </a:r>
          </a:p>
        </p:txBody>
      </p:sp>
    </p:spTree>
    <p:extLst>
      <p:ext uri="{BB962C8B-B14F-4D97-AF65-F5344CB8AC3E}">
        <p14:creationId xmlns:p14="http://schemas.microsoft.com/office/powerpoint/2010/main" val="1134414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0F6B1-4736-5341-BBB8-D6FB28B5F009}"/>
              </a:ext>
            </a:extLst>
          </p:cNvPr>
          <p:cNvSpPr>
            <a:spLocks noGrp="1"/>
          </p:cNvSpPr>
          <p:nvPr>
            <p:ph type="title"/>
          </p:nvPr>
        </p:nvSpPr>
        <p:spPr/>
        <p:txBody>
          <a:bodyPr/>
          <a:lstStyle/>
          <a:p>
            <a:pPr algn="ctr"/>
            <a:r>
              <a:rPr lang="en-US" b="1" dirty="0"/>
              <a:t>Doctoral Hooding</a:t>
            </a:r>
          </a:p>
        </p:txBody>
      </p:sp>
      <p:sp>
        <p:nvSpPr>
          <p:cNvPr id="3" name="Content Placeholder 2">
            <a:extLst>
              <a:ext uri="{FF2B5EF4-FFF2-40B4-BE49-F238E27FC236}">
                <a16:creationId xmlns:a16="http://schemas.microsoft.com/office/drawing/2014/main" id="{87E76536-7763-B94B-AB0A-4803A58AC446}"/>
              </a:ext>
            </a:extLst>
          </p:cNvPr>
          <p:cNvSpPr>
            <a:spLocks noGrp="1"/>
          </p:cNvSpPr>
          <p:nvPr>
            <p:ph idx="1"/>
          </p:nvPr>
        </p:nvSpPr>
        <p:spPr/>
        <p:txBody>
          <a:bodyPr>
            <a:normAutofit/>
          </a:bodyPr>
          <a:lstStyle/>
          <a:p>
            <a:r>
              <a:rPr lang="en-US" dirty="0"/>
              <a:t>The Doctoral Hooding ceremony is an exception to the “Early Walk” language for other Commencement Ceremonies.</a:t>
            </a:r>
          </a:p>
          <a:p>
            <a:r>
              <a:rPr lang="en-US" dirty="0"/>
              <a:t>To participate in either of the two Doctoral Hooding ceremonies, </a:t>
            </a:r>
            <a:r>
              <a:rPr lang="en-US" i="1" u="sng" dirty="0"/>
              <a:t>all degree requirements must be complete</a:t>
            </a:r>
            <a:r>
              <a:rPr lang="en-US" dirty="0"/>
              <a:t>.</a:t>
            </a:r>
          </a:p>
          <a:p>
            <a:r>
              <a:rPr lang="en-US" dirty="0"/>
              <a:t>Finish in Fall, walk in December or later.</a:t>
            </a:r>
          </a:p>
          <a:p>
            <a:r>
              <a:rPr lang="en-US" dirty="0"/>
              <a:t>Finish in Spring, walk in May or later.</a:t>
            </a:r>
          </a:p>
          <a:p>
            <a:r>
              <a:rPr lang="en-US" dirty="0"/>
              <a:t>Finish in Summer, walk in December or later.</a:t>
            </a:r>
          </a:p>
          <a:p>
            <a:r>
              <a:rPr lang="en-US" dirty="0"/>
              <a:t>Doctoral Gowns (for </a:t>
            </a:r>
            <a:r>
              <a:rPr lang="en-US" dirty="0" err="1"/>
              <a:t>UofSC</a:t>
            </a:r>
            <a:r>
              <a:rPr lang="en-US" dirty="0"/>
              <a:t> students) are BLACK.</a:t>
            </a:r>
          </a:p>
        </p:txBody>
      </p:sp>
    </p:spTree>
    <p:extLst>
      <p:ext uri="{BB962C8B-B14F-4D97-AF65-F5344CB8AC3E}">
        <p14:creationId xmlns:p14="http://schemas.microsoft.com/office/powerpoint/2010/main" val="1193549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D5A60-55B2-9B44-9B68-D626CAF62066}"/>
              </a:ext>
            </a:extLst>
          </p:cNvPr>
          <p:cNvSpPr>
            <a:spLocks noGrp="1"/>
          </p:cNvSpPr>
          <p:nvPr>
            <p:ph type="title"/>
          </p:nvPr>
        </p:nvSpPr>
        <p:spPr/>
        <p:txBody>
          <a:bodyPr/>
          <a:lstStyle/>
          <a:p>
            <a:pPr algn="ctr"/>
            <a:r>
              <a:rPr lang="en-US" b="1" dirty="0"/>
              <a:t>Bonus Information</a:t>
            </a:r>
          </a:p>
        </p:txBody>
      </p:sp>
      <p:sp>
        <p:nvSpPr>
          <p:cNvPr id="3" name="Content Placeholder 2">
            <a:extLst>
              <a:ext uri="{FF2B5EF4-FFF2-40B4-BE49-F238E27FC236}">
                <a16:creationId xmlns:a16="http://schemas.microsoft.com/office/drawing/2014/main" id="{6D3C1DDB-A351-C345-9593-30AE829E86E8}"/>
              </a:ext>
            </a:extLst>
          </p:cNvPr>
          <p:cNvSpPr>
            <a:spLocks noGrp="1"/>
          </p:cNvSpPr>
          <p:nvPr>
            <p:ph idx="1"/>
          </p:nvPr>
        </p:nvSpPr>
        <p:spPr/>
        <p:txBody>
          <a:bodyPr>
            <a:normAutofit/>
          </a:bodyPr>
          <a:lstStyle/>
          <a:p>
            <a:r>
              <a:rPr lang="en-US" dirty="0"/>
              <a:t>The Graduate School will be relocating on </a:t>
            </a:r>
            <a:r>
              <a:rPr lang="en-US" b="1" u="sng" dirty="0"/>
              <a:t>April 20 </a:t>
            </a:r>
            <a:r>
              <a:rPr lang="en-US" dirty="0"/>
              <a:t>to the Fifth Floor of </a:t>
            </a:r>
            <a:r>
              <a:rPr lang="en-US" dirty="0" err="1"/>
              <a:t>Hipp</a:t>
            </a:r>
            <a:r>
              <a:rPr lang="en-US" dirty="0"/>
              <a:t> (former Business School – Close-</a:t>
            </a:r>
            <a:r>
              <a:rPr lang="en-US" dirty="0" err="1"/>
              <a:t>Hipp</a:t>
            </a:r>
            <a:r>
              <a:rPr lang="en-US" dirty="0"/>
              <a:t>).</a:t>
            </a:r>
          </a:p>
          <a:p>
            <a:r>
              <a:rPr lang="en-US" dirty="0"/>
              <a:t>Phone and email contact information will remain the same.</a:t>
            </a:r>
          </a:p>
          <a:p>
            <a:r>
              <a:rPr lang="en-US" dirty="0"/>
              <a:t>There may be a slight delay in response time for a day or so while we get all email and phone connections activated and staff reorient to the new space.</a:t>
            </a:r>
          </a:p>
        </p:txBody>
      </p:sp>
    </p:spTree>
    <p:extLst>
      <p:ext uri="{BB962C8B-B14F-4D97-AF65-F5344CB8AC3E}">
        <p14:creationId xmlns:p14="http://schemas.microsoft.com/office/powerpoint/2010/main" val="2376677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D5A60-55B2-9B44-9B68-D626CAF62066}"/>
              </a:ext>
            </a:extLst>
          </p:cNvPr>
          <p:cNvSpPr>
            <a:spLocks noGrp="1"/>
          </p:cNvSpPr>
          <p:nvPr>
            <p:ph type="title"/>
          </p:nvPr>
        </p:nvSpPr>
        <p:spPr/>
        <p:txBody>
          <a:bodyPr/>
          <a:lstStyle/>
          <a:p>
            <a:pPr algn="ctr"/>
            <a:r>
              <a:rPr lang="en-US" b="1" dirty="0"/>
              <a:t>Bonus Information</a:t>
            </a:r>
          </a:p>
        </p:txBody>
      </p:sp>
      <p:sp>
        <p:nvSpPr>
          <p:cNvPr id="3" name="Content Placeholder 2">
            <a:extLst>
              <a:ext uri="{FF2B5EF4-FFF2-40B4-BE49-F238E27FC236}">
                <a16:creationId xmlns:a16="http://schemas.microsoft.com/office/drawing/2014/main" id="{6D3C1DDB-A351-C345-9593-30AE829E86E8}"/>
              </a:ext>
            </a:extLst>
          </p:cNvPr>
          <p:cNvSpPr>
            <a:spLocks noGrp="1"/>
          </p:cNvSpPr>
          <p:nvPr>
            <p:ph idx="1"/>
          </p:nvPr>
        </p:nvSpPr>
        <p:spPr/>
        <p:txBody>
          <a:bodyPr>
            <a:normAutofit/>
          </a:bodyPr>
          <a:lstStyle/>
          <a:p>
            <a:r>
              <a:rPr lang="en-US" dirty="0"/>
              <a:t>The Division of Human Resources will sponsor a Summer Compensation Webinar from 2:00 - 3:30 p.m. on Wednesday, April 11.  The webinar will address Faculty and Graduate Student Summer Compensation, and Summer Payroll Topics.</a:t>
            </a:r>
          </a:p>
          <a:p>
            <a:r>
              <a:rPr lang="en-US" dirty="0"/>
              <a:t>The webinar will be available on the HR pages after the session.</a:t>
            </a:r>
          </a:p>
          <a:p>
            <a:r>
              <a:rPr lang="en-US" dirty="0"/>
              <a:t>We will try to include a link to the webinar from the GS page, too.</a:t>
            </a:r>
          </a:p>
          <a:p>
            <a:r>
              <a:rPr lang="en-US" dirty="0"/>
              <a:t>Hiring and enrollment restrictions are tied Federal regulations confirming “Student” status rather than “Employee.”</a:t>
            </a:r>
          </a:p>
        </p:txBody>
      </p:sp>
    </p:spTree>
    <p:extLst>
      <p:ext uri="{BB962C8B-B14F-4D97-AF65-F5344CB8AC3E}">
        <p14:creationId xmlns:p14="http://schemas.microsoft.com/office/powerpoint/2010/main" val="2619151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D5A60-55B2-9B44-9B68-D626CAF62066}"/>
              </a:ext>
            </a:extLst>
          </p:cNvPr>
          <p:cNvSpPr>
            <a:spLocks noGrp="1"/>
          </p:cNvSpPr>
          <p:nvPr>
            <p:ph type="title"/>
          </p:nvPr>
        </p:nvSpPr>
        <p:spPr/>
        <p:txBody>
          <a:bodyPr/>
          <a:lstStyle/>
          <a:p>
            <a:pPr algn="ctr"/>
            <a:r>
              <a:rPr lang="en-US" b="1" dirty="0"/>
              <a:t>Bonus Information</a:t>
            </a:r>
          </a:p>
        </p:txBody>
      </p:sp>
      <p:sp>
        <p:nvSpPr>
          <p:cNvPr id="3" name="Content Placeholder 2">
            <a:extLst>
              <a:ext uri="{FF2B5EF4-FFF2-40B4-BE49-F238E27FC236}">
                <a16:creationId xmlns:a16="http://schemas.microsoft.com/office/drawing/2014/main" id="{6D3C1DDB-A351-C345-9593-30AE829E86E8}"/>
              </a:ext>
            </a:extLst>
          </p:cNvPr>
          <p:cNvSpPr>
            <a:spLocks noGrp="1"/>
          </p:cNvSpPr>
          <p:nvPr>
            <p:ph idx="1"/>
          </p:nvPr>
        </p:nvSpPr>
        <p:spPr/>
        <p:txBody>
          <a:bodyPr>
            <a:normAutofit/>
          </a:bodyPr>
          <a:lstStyle/>
          <a:p>
            <a:r>
              <a:rPr lang="en-US" dirty="0"/>
              <a:t>Professional Development Opportunities for Graduate Students:  </a:t>
            </a:r>
          </a:p>
          <a:p>
            <a:pPr marL="0" indent="0">
              <a:buNone/>
            </a:pPr>
            <a:r>
              <a:rPr lang="en-US" b="1" dirty="0"/>
              <a:t>April 20  </a:t>
            </a:r>
            <a:r>
              <a:rPr lang="en-US" dirty="0"/>
              <a:t>(All day in the Convention Center)</a:t>
            </a:r>
          </a:p>
          <a:p>
            <a:r>
              <a:rPr lang="en-US" dirty="0"/>
              <a:t>Discover USC April 20 in the Convention Center.</a:t>
            </a:r>
          </a:p>
          <a:p>
            <a:pPr marL="0" indent="0">
              <a:buNone/>
            </a:pPr>
            <a:r>
              <a:rPr lang="en-US" b="1" dirty="0"/>
              <a:t>April 23 </a:t>
            </a:r>
            <a:r>
              <a:rPr lang="en-US" dirty="0"/>
              <a:t>(5-7 pm in Byrnes 311)</a:t>
            </a:r>
          </a:p>
          <a:p>
            <a:r>
              <a:rPr lang="en-US" dirty="0"/>
              <a:t>Start Smart Financial Literacy and Salary Negotiation Workshop</a:t>
            </a:r>
          </a:p>
          <a:p>
            <a:pPr marL="0" indent="0">
              <a:buNone/>
            </a:pPr>
            <a:r>
              <a:rPr lang="en-US" b="1" dirty="0"/>
              <a:t>April 27  </a:t>
            </a:r>
            <a:r>
              <a:rPr lang="en-US" dirty="0"/>
              <a:t>(2-3 pm in Discovery Building, </a:t>
            </a:r>
            <a:r>
              <a:rPr lang="en-US" dirty="0" err="1"/>
              <a:t>rm</a:t>
            </a:r>
            <a:r>
              <a:rPr lang="en-US" dirty="0"/>
              <a:t> 140).</a:t>
            </a:r>
          </a:p>
          <a:p>
            <a:r>
              <a:rPr lang="en-US" dirty="0"/>
              <a:t>Navigating the Academic Publishing World Workshop</a:t>
            </a:r>
          </a:p>
        </p:txBody>
      </p:sp>
    </p:spTree>
    <p:extLst>
      <p:ext uri="{BB962C8B-B14F-4D97-AF65-F5344CB8AC3E}">
        <p14:creationId xmlns:p14="http://schemas.microsoft.com/office/powerpoint/2010/main" val="325156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8E837-24F1-1749-8A5E-AF1B9D3DA655}"/>
              </a:ext>
            </a:extLst>
          </p:cNvPr>
          <p:cNvSpPr>
            <a:spLocks noGrp="1"/>
          </p:cNvSpPr>
          <p:nvPr>
            <p:ph type="title"/>
          </p:nvPr>
        </p:nvSpPr>
        <p:spPr/>
        <p:txBody>
          <a:bodyPr/>
          <a:lstStyle/>
          <a:p>
            <a:pPr algn="ctr"/>
            <a:r>
              <a:rPr lang="en-US" b="1" dirty="0"/>
              <a:t>Agenda</a:t>
            </a:r>
          </a:p>
        </p:txBody>
      </p:sp>
      <p:sp>
        <p:nvSpPr>
          <p:cNvPr id="3" name="Content Placeholder 2">
            <a:extLst>
              <a:ext uri="{FF2B5EF4-FFF2-40B4-BE49-F238E27FC236}">
                <a16:creationId xmlns:a16="http://schemas.microsoft.com/office/drawing/2014/main" id="{41812127-8F67-2847-A0B5-1E384A066C53}"/>
              </a:ext>
            </a:extLst>
          </p:cNvPr>
          <p:cNvSpPr>
            <a:spLocks noGrp="1"/>
          </p:cNvSpPr>
          <p:nvPr>
            <p:ph idx="1"/>
          </p:nvPr>
        </p:nvSpPr>
        <p:spPr/>
        <p:txBody>
          <a:bodyPr/>
          <a:lstStyle/>
          <a:p>
            <a:r>
              <a:rPr lang="en-US" sz="2400" dirty="0"/>
              <a:t>Welcome and Introductions</a:t>
            </a:r>
          </a:p>
          <a:p>
            <a:r>
              <a:rPr lang="en-US" sz="2400" dirty="0"/>
              <a:t>Special Enrollment (aka:  Z-Status)</a:t>
            </a:r>
          </a:p>
          <a:p>
            <a:r>
              <a:rPr lang="en-US" sz="2400" dirty="0"/>
              <a:t>Registration in the semester of graduation requirements</a:t>
            </a:r>
          </a:p>
          <a:p>
            <a:r>
              <a:rPr lang="en-US" sz="2400" dirty="0"/>
              <a:t>“Early Clearance”</a:t>
            </a:r>
          </a:p>
          <a:p>
            <a:r>
              <a:rPr lang="en-US" sz="2400" dirty="0"/>
              <a:t>Timing of application to graduate</a:t>
            </a:r>
          </a:p>
          <a:p>
            <a:r>
              <a:rPr lang="en-US" sz="2400" dirty="0"/>
              <a:t>Commencement and Graduation and receipt of Diploma</a:t>
            </a:r>
          </a:p>
          <a:p>
            <a:r>
              <a:rPr lang="en-US" sz="2400" dirty="0"/>
              <a:t>Bonus Information</a:t>
            </a:r>
          </a:p>
        </p:txBody>
      </p:sp>
    </p:spTree>
    <p:extLst>
      <p:ext uri="{BB962C8B-B14F-4D97-AF65-F5344CB8AC3E}">
        <p14:creationId xmlns:p14="http://schemas.microsoft.com/office/powerpoint/2010/main" val="992558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F51D-5FA1-D64D-BCC3-3826232C09CC}"/>
              </a:ext>
            </a:extLst>
          </p:cNvPr>
          <p:cNvSpPr>
            <a:spLocks noGrp="1"/>
          </p:cNvSpPr>
          <p:nvPr>
            <p:ph type="title"/>
          </p:nvPr>
        </p:nvSpPr>
        <p:spPr/>
        <p:txBody>
          <a:bodyPr/>
          <a:lstStyle/>
          <a:p>
            <a:pPr algn="ctr"/>
            <a:r>
              <a:rPr lang="en-US" b="1" dirty="0"/>
              <a:t>Special Enrollment (aka Z-Status)	</a:t>
            </a:r>
          </a:p>
        </p:txBody>
      </p:sp>
      <p:sp>
        <p:nvSpPr>
          <p:cNvPr id="3" name="Content Placeholder 2">
            <a:extLst>
              <a:ext uri="{FF2B5EF4-FFF2-40B4-BE49-F238E27FC236}">
                <a16:creationId xmlns:a16="http://schemas.microsoft.com/office/drawing/2014/main" id="{9E9FDB06-9851-7140-9F62-4A7AF402AF98}"/>
              </a:ext>
            </a:extLst>
          </p:cNvPr>
          <p:cNvSpPr>
            <a:spLocks noGrp="1"/>
          </p:cNvSpPr>
          <p:nvPr>
            <p:ph idx="1"/>
          </p:nvPr>
        </p:nvSpPr>
        <p:spPr/>
        <p:txBody>
          <a:bodyPr>
            <a:normAutofit fontScale="85000" lnSpcReduction="20000"/>
          </a:bodyPr>
          <a:lstStyle/>
          <a:p>
            <a:pPr marL="0" indent="0">
              <a:buNone/>
            </a:pPr>
            <a:r>
              <a:rPr lang="en-US" sz="3300" b="1" i="1" dirty="0"/>
              <a:t>What is Z-Status?</a:t>
            </a:r>
          </a:p>
          <a:p>
            <a:r>
              <a:rPr lang="en-US" sz="2800" dirty="0"/>
              <a:t>Z – Status is a student enrollment classification that allows the University to declare a graduate student enrolled full-time, even though they may only be registered for as little as a single hour of course credit.</a:t>
            </a:r>
          </a:p>
          <a:p>
            <a:pPr marL="0" indent="0">
              <a:buNone/>
            </a:pPr>
            <a:endParaRPr lang="en-US" sz="2400" dirty="0"/>
          </a:p>
          <a:p>
            <a:pPr marL="0" indent="0">
              <a:buNone/>
            </a:pPr>
            <a:r>
              <a:rPr lang="en-US" sz="2800" b="1" i="1" dirty="0"/>
              <a:t>Who is Eligible?</a:t>
            </a:r>
            <a:endParaRPr lang="en-US" sz="2800" dirty="0"/>
          </a:p>
          <a:p>
            <a:pPr lvl="0"/>
            <a:r>
              <a:rPr lang="en-US" sz="2400" dirty="0"/>
              <a:t>Students must be near the end of their academic program; meaning, enrolled in thesis (799) or dissertation (899) preparation, or another capstone experience.</a:t>
            </a:r>
          </a:p>
          <a:p>
            <a:pPr lvl="0"/>
            <a:r>
              <a:rPr lang="en-US" sz="2400" dirty="0"/>
              <a:t>Residents and non-residents (including International students) are eligible.</a:t>
            </a:r>
          </a:p>
          <a:p>
            <a:pPr lvl="0"/>
            <a:r>
              <a:rPr lang="en-US" sz="2400" dirty="0"/>
              <a:t>Students may not be employed more than ½ time outside of GA.</a:t>
            </a:r>
          </a:p>
          <a:p>
            <a:pPr marL="0" indent="0">
              <a:buNone/>
            </a:pPr>
            <a:endParaRPr lang="en-US" dirty="0"/>
          </a:p>
        </p:txBody>
      </p:sp>
    </p:spTree>
    <p:extLst>
      <p:ext uri="{BB962C8B-B14F-4D97-AF65-F5344CB8AC3E}">
        <p14:creationId xmlns:p14="http://schemas.microsoft.com/office/powerpoint/2010/main" val="1221506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788A8-1089-534D-B09C-5BAA85A12C1E}"/>
              </a:ext>
            </a:extLst>
          </p:cNvPr>
          <p:cNvSpPr>
            <a:spLocks noGrp="1"/>
          </p:cNvSpPr>
          <p:nvPr>
            <p:ph type="title"/>
          </p:nvPr>
        </p:nvSpPr>
        <p:spPr/>
        <p:txBody>
          <a:bodyPr/>
          <a:lstStyle/>
          <a:p>
            <a:pPr algn="ctr"/>
            <a:r>
              <a:rPr lang="en-US" b="1" dirty="0"/>
              <a:t>How do we use Z-Status?</a:t>
            </a:r>
          </a:p>
        </p:txBody>
      </p:sp>
      <p:sp>
        <p:nvSpPr>
          <p:cNvPr id="3" name="Content Placeholder 2">
            <a:extLst>
              <a:ext uri="{FF2B5EF4-FFF2-40B4-BE49-F238E27FC236}">
                <a16:creationId xmlns:a16="http://schemas.microsoft.com/office/drawing/2014/main" id="{F2BBC43C-AC7E-C54A-A604-5E12A355D44F}"/>
              </a:ext>
            </a:extLst>
          </p:cNvPr>
          <p:cNvSpPr>
            <a:spLocks noGrp="1"/>
          </p:cNvSpPr>
          <p:nvPr>
            <p:ph idx="1"/>
          </p:nvPr>
        </p:nvSpPr>
        <p:spPr/>
        <p:txBody>
          <a:bodyPr>
            <a:normAutofit fontScale="85000" lnSpcReduction="20000"/>
          </a:bodyPr>
          <a:lstStyle/>
          <a:p>
            <a:pPr lvl="0"/>
            <a:r>
              <a:rPr lang="en-US" sz="3000" dirty="0"/>
              <a:t>Request for Special Enrollment, can be found in the forms library on The Graduate School’s web site </a:t>
            </a:r>
          </a:p>
          <a:p>
            <a:pPr lvl="0"/>
            <a:r>
              <a:rPr lang="en-US" sz="3000" dirty="0"/>
              <a:t>( </a:t>
            </a:r>
            <a:r>
              <a:rPr lang="en-US" sz="3000" u="sng" dirty="0">
                <a:hlinkClick r:id="rId3"/>
              </a:rPr>
              <a:t>http://gradschool.sc.edu/forms/gs-zs.pdf</a:t>
            </a:r>
            <a:r>
              <a:rPr lang="en-US" sz="3000" dirty="0"/>
              <a:t> ).</a:t>
            </a:r>
          </a:p>
          <a:p>
            <a:pPr lvl="0"/>
            <a:r>
              <a:rPr lang="en-US" sz="3000" dirty="0"/>
              <a:t>Students may request up to three terms (Spring, Summer, and Fall) on a single request form. </a:t>
            </a:r>
          </a:p>
          <a:p>
            <a:pPr lvl="0"/>
            <a:r>
              <a:rPr lang="en-US" sz="3000" dirty="0"/>
              <a:t>Graduate Directors or Major Professors must sign each request.</a:t>
            </a:r>
          </a:p>
          <a:p>
            <a:pPr marL="0" indent="0" algn="ctr">
              <a:buNone/>
            </a:pPr>
            <a:r>
              <a:rPr lang="en-US" sz="3000" b="1" dirty="0"/>
              <a:t>The form must be COMPLETE (all information requested and signatures provided) to be considered for approval.</a:t>
            </a:r>
          </a:p>
          <a:p>
            <a:pPr marL="0" indent="0" algn="ctr">
              <a:buNone/>
            </a:pPr>
            <a:r>
              <a:rPr lang="en-US" sz="3000" b="1" dirty="0"/>
              <a:t>  </a:t>
            </a:r>
            <a:r>
              <a:rPr lang="en-US" sz="3000" b="1" i="1" u="sng" dirty="0">
                <a:solidFill>
                  <a:srgbClr val="FF0000"/>
                </a:solidFill>
                <a:highlight>
                  <a:srgbClr val="FFFF00"/>
                </a:highlight>
              </a:rPr>
              <a:t>Incomplete forms will be returned.</a:t>
            </a:r>
            <a:endParaRPr lang="en-US" sz="3000" b="1" dirty="0">
              <a:solidFill>
                <a:srgbClr val="FF0000"/>
              </a:solidFill>
              <a:highlight>
                <a:srgbClr val="FFFF00"/>
              </a:highlight>
            </a:endParaRPr>
          </a:p>
          <a:p>
            <a:endParaRPr lang="en-US" dirty="0"/>
          </a:p>
        </p:txBody>
      </p:sp>
    </p:spTree>
    <p:extLst>
      <p:ext uri="{BB962C8B-B14F-4D97-AF65-F5344CB8AC3E}">
        <p14:creationId xmlns:p14="http://schemas.microsoft.com/office/powerpoint/2010/main" val="3254113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D5F60-1FFC-5241-8702-892C7901CA2C}"/>
              </a:ext>
            </a:extLst>
          </p:cNvPr>
          <p:cNvSpPr>
            <a:spLocks noGrp="1"/>
          </p:cNvSpPr>
          <p:nvPr>
            <p:ph type="title"/>
          </p:nvPr>
        </p:nvSpPr>
        <p:spPr/>
        <p:txBody>
          <a:bodyPr/>
          <a:lstStyle/>
          <a:p>
            <a:pPr algn="ctr"/>
            <a:r>
              <a:rPr lang="en-US" b="1" dirty="0"/>
              <a:t>What does “Complete” mean?</a:t>
            </a:r>
          </a:p>
        </p:txBody>
      </p:sp>
      <p:sp>
        <p:nvSpPr>
          <p:cNvPr id="3" name="Content Placeholder 2">
            <a:extLst>
              <a:ext uri="{FF2B5EF4-FFF2-40B4-BE49-F238E27FC236}">
                <a16:creationId xmlns:a16="http://schemas.microsoft.com/office/drawing/2014/main" id="{5A85C192-6F39-9143-A247-C589B45ECCB0}"/>
              </a:ext>
            </a:extLst>
          </p:cNvPr>
          <p:cNvSpPr>
            <a:spLocks noGrp="1"/>
          </p:cNvSpPr>
          <p:nvPr>
            <p:ph idx="1"/>
          </p:nvPr>
        </p:nvSpPr>
        <p:spPr/>
        <p:txBody>
          <a:bodyPr>
            <a:normAutofit/>
          </a:bodyPr>
          <a:lstStyle/>
          <a:p>
            <a:r>
              <a:rPr lang="en-US" dirty="0"/>
              <a:t>Information is legible.</a:t>
            </a:r>
          </a:p>
          <a:p>
            <a:r>
              <a:rPr lang="en-US" dirty="0"/>
              <a:t>Student’s first and last name along with the USCID number.</a:t>
            </a:r>
          </a:p>
          <a:p>
            <a:r>
              <a:rPr lang="en-US" dirty="0"/>
              <a:t>Student’s address, email, and phone number</a:t>
            </a:r>
          </a:p>
          <a:p>
            <a:r>
              <a:rPr lang="en-US" dirty="0"/>
              <a:t>The Student’s school, major and degree.</a:t>
            </a:r>
          </a:p>
          <a:p>
            <a:r>
              <a:rPr lang="en-US" dirty="0"/>
              <a:t>Effective terms indicated (up to 3 terms on one form)</a:t>
            </a:r>
          </a:p>
          <a:p>
            <a:r>
              <a:rPr lang="en-US" dirty="0"/>
              <a:t>Indicate Graduate Director or Major Professor and Print name with email and phone.</a:t>
            </a:r>
          </a:p>
          <a:p>
            <a:r>
              <a:rPr lang="en-US" dirty="0"/>
              <a:t>There is more…..</a:t>
            </a:r>
          </a:p>
          <a:p>
            <a:endParaRPr lang="en-US" dirty="0"/>
          </a:p>
        </p:txBody>
      </p:sp>
    </p:spTree>
    <p:extLst>
      <p:ext uri="{BB962C8B-B14F-4D97-AF65-F5344CB8AC3E}">
        <p14:creationId xmlns:p14="http://schemas.microsoft.com/office/powerpoint/2010/main" val="2732006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3160F-BD7F-7445-A849-E11E41699928}"/>
              </a:ext>
            </a:extLst>
          </p:cNvPr>
          <p:cNvSpPr>
            <a:spLocks noGrp="1"/>
          </p:cNvSpPr>
          <p:nvPr>
            <p:ph type="title"/>
          </p:nvPr>
        </p:nvSpPr>
        <p:spPr/>
        <p:txBody>
          <a:bodyPr/>
          <a:lstStyle/>
          <a:p>
            <a:pPr algn="ctr"/>
            <a:r>
              <a:rPr lang="en-US" b="1" dirty="0"/>
              <a:t>Ensuring the form is complete….		</a:t>
            </a:r>
          </a:p>
        </p:txBody>
      </p:sp>
      <p:sp>
        <p:nvSpPr>
          <p:cNvPr id="3" name="Content Placeholder 2">
            <a:extLst>
              <a:ext uri="{FF2B5EF4-FFF2-40B4-BE49-F238E27FC236}">
                <a16:creationId xmlns:a16="http://schemas.microsoft.com/office/drawing/2014/main" id="{C063F29E-CC17-264C-AEBF-3038036512C2}"/>
              </a:ext>
            </a:extLst>
          </p:cNvPr>
          <p:cNvSpPr>
            <a:spLocks noGrp="1"/>
          </p:cNvSpPr>
          <p:nvPr>
            <p:ph idx="1"/>
          </p:nvPr>
        </p:nvSpPr>
        <p:spPr/>
        <p:txBody>
          <a:bodyPr>
            <a:normAutofit lnSpcReduction="10000"/>
          </a:bodyPr>
          <a:lstStyle/>
          <a:p>
            <a:pPr marL="0" indent="0">
              <a:buNone/>
            </a:pPr>
            <a:r>
              <a:rPr lang="en-US" dirty="0"/>
              <a:t>Check </a:t>
            </a:r>
            <a:r>
              <a:rPr lang="en-US" b="1" i="1" u="sng" dirty="0"/>
              <a:t>all boxes that apply</a:t>
            </a:r>
            <a:r>
              <a:rPr lang="en-US" dirty="0"/>
              <a:t>:</a:t>
            </a:r>
          </a:p>
          <a:p>
            <a:r>
              <a:rPr lang="en-US" dirty="0"/>
              <a:t>If the student has previously been enrolled with Z-status.</a:t>
            </a:r>
          </a:p>
          <a:p>
            <a:r>
              <a:rPr lang="en-US" dirty="0"/>
              <a:t>If the student is not employed or not for more than ½ time (other than as a GA).</a:t>
            </a:r>
          </a:p>
          <a:p>
            <a:r>
              <a:rPr lang="en-US" dirty="0"/>
              <a:t>Is the student working on a thesis or dissertation?</a:t>
            </a:r>
          </a:p>
          <a:p>
            <a:r>
              <a:rPr lang="en-US" dirty="0"/>
              <a:t>Has the student completed all coursework, other than a capstone?</a:t>
            </a:r>
          </a:p>
          <a:p>
            <a:r>
              <a:rPr lang="en-US" dirty="0"/>
              <a:t>Will the student be a GA?</a:t>
            </a:r>
          </a:p>
          <a:p>
            <a:r>
              <a:rPr lang="en-US" dirty="0"/>
              <a:t>Is this a request for Family Medical Leave Act FMLA) consideration and is medical documentation attached?</a:t>
            </a:r>
          </a:p>
        </p:txBody>
      </p:sp>
    </p:spTree>
    <p:extLst>
      <p:ext uri="{BB962C8B-B14F-4D97-AF65-F5344CB8AC3E}">
        <p14:creationId xmlns:p14="http://schemas.microsoft.com/office/powerpoint/2010/main" val="249090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BC1DA-EC02-F643-8DCE-7F52A908FECA}"/>
              </a:ext>
            </a:extLst>
          </p:cNvPr>
          <p:cNvSpPr>
            <a:spLocks noGrp="1"/>
          </p:cNvSpPr>
          <p:nvPr>
            <p:ph type="title"/>
          </p:nvPr>
        </p:nvSpPr>
        <p:spPr>
          <a:xfrm>
            <a:off x="854467" y="385673"/>
            <a:ext cx="10515600" cy="1325563"/>
          </a:xfrm>
        </p:spPr>
        <p:txBody>
          <a:bodyPr/>
          <a:lstStyle/>
          <a:p>
            <a:pPr algn="ctr"/>
            <a:r>
              <a:rPr lang="en-US" b="1" dirty="0"/>
              <a:t>Not done yet…..</a:t>
            </a:r>
          </a:p>
        </p:txBody>
      </p:sp>
      <p:sp>
        <p:nvSpPr>
          <p:cNvPr id="3" name="Content Placeholder 2">
            <a:extLst>
              <a:ext uri="{FF2B5EF4-FFF2-40B4-BE49-F238E27FC236}">
                <a16:creationId xmlns:a16="http://schemas.microsoft.com/office/drawing/2014/main" id="{C78E93EF-FD85-664A-9CBE-5559B6BE00FC}"/>
              </a:ext>
            </a:extLst>
          </p:cNvPr>
          <p:cNvSpPr>
            <a:spLocks noGrp="1"/>
          </p:cNvSpPr>
          <p:nvPr>
            <p:ph idx="1"/>
          </p:nvPr>
        </p:nvSpPr>
        <p:spPr/>
        <p:txBody>
          <a:bodyPr/>
          <a:lstStyle/>
          <a:p>
            <a:r>
              <a:rPr lang="en-US" dirty="0"/>
              <a:t>International students are eligible, but, these students must submit a request for an </a:t>
            </a:r>
            <a:r>
              <a:rPr lang="en-US" b="1" i="1" u="sng" dirty="0"/>
              <a:t>Exemption from Full-Time Enrollment </a:t>
            </a:r>
            <a:r>
              <a:rPr lang="en-US" dirty="0"/>
              <a:t>form through the Office of International Student Services (ISS).</a:t>
            </a:r>
          </a:p>
          <a:p>
            <a:r>
              <a:rPr lang="en-US" dirty="0"/>
              <a:t>ISS must approve this request, BEFORE the Graduate School will process the Z-Status request.</a:t>
            </a:r>
          </a:p>
          <a:p>
            <a:r>
              <a:rPr lang="en-US" dirty="0"/>
              <a:t>So, there are two forms.</a:t>
            </a:r>
          </a:p>
          <a:p>
            <a:r>
              <a:rPr lang="en-US" dirty="0"/>
              <a:t>The student must sign and date.</a:t>
            </a:r>
          </a:p>
          <a:p>
            <a:r>
              <a:rPr lang="en-US" dirty="0"/>
              <a:t>The Graduate Director/Major Professor must sign and date.</a:t>
            </a:r>
          </a:p>
        </p:txBody>
      </p:sp>
    </p:spTree>
    <p:extLst>
      <p:ext uri="{BB962C8B-B14F-4D97-AF65-F5344CB8AC3E}">
        <p14:creationId xmlns:p14="http://schemas.microsoft.com/office/powerpoint/2010/main" val="2467672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72319-988C-7A4E-A795-9C140F1392DF}"/>
              </a:ext>
            </a:extLst>
          </p:cNvPr>
          <p:cNvSpPr>
            <a:spLocks noGrp="1"/>
          </p:cNvSpPr>
          <p:nvPr>
            <p:ph type="title"/>
          </p:nvPr>
        </p:nvSpPr>
        <p:spPr/>
        <p:txBody>
          <a:bodyPr/>
          <a:lstStyle/>
          <a:p>
            <a:pPr algn="ctr"/>
            <a:r>
              <a:rPr lang="en-US" b="1" dirty="0"/>
              <a:t>What will delay processing the form?</a:t>
            </a:r>
          </a:p>
        </p:txBody>
      </p:sp>
      <p:sp>
        <p:nvSpPr>
          <p:cNvPr id="3" name="Content Placeholder 2">
            <a:extLst>
              <a:ext uri="{FF2B5EF4-FFF2-40B4-BE49-F238E27FC236}">
                <a16:creationId xmlns:a16="http://schemas.microsoft.com/office/drawing/2014/main" id="{05EAE82C-FA02-9F45-B1FE-79DF9527DEF2}"/>
              </a:ext>
            </a:extLst>
          </p:cNvPr>
          <p:cNvSpPr>
            <a:spLocks noGrp="1"/>
          </p:cNvSpPr>
          <p:nvPr>
            <p:ph idx="1"/>
          </p:nvPr>
        </p:nvSpPr>
        <p:spPr/>
        <p:txBody>
          <a:bodyPr/>
          <a:lstStyle/>
          <a:p>
            <a:r>
              <a:rPr lang="en-US" dirty="0"/>
              <a:t>The form is incomplete.</a:t>
            </a:r>
          </a:p>
          <a:p>
            <a:r>
              <a:rPr lang="en-US" dirty="0"/>
              <a:t>There is no Program of Study on file and approved.</a:t>
            </a:r>
          </a:p>
          <a:p>
            <a:r>
              <a:rPr lang="en-US" dirty="0"/>
              <a:t>Coursework has not been completed.</a:t>
            </a:r>
          </a:p>
          <a:p>
            <a:r>
              <a:rPr lang="en-US" dirty="0"/>
              <a:t>Students have not yet registered for at least 1 hour.</a:t>
            </a:r>
          </a:p>
          <a:p>
            <a:r>
              <a:rPr lang="en-US" dirty="0"/>
              <a:t>This is a request for more than 3 terms and no additional justification is provided.</a:t>
            </a:r>
          </a:p>
        </p:txBody>
      </p:sp>
    </p:spTree>
    <p:extLst>
      <p:ext uri="{BB962C8B-B14F-4D97-AF65-F5344CB8AC3E}">
        <p14:creationId xmlns:p14="http://schemas.microsoft.com/office/powerpoint/2010/main" val="1207053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15544-496F-7046-8339-9A2A3221A4E6}"/>
              </a:ext>
            </a:extLst>
          </p:cNvPr>
          <p:cNvSpPr>
            <a:spLocks noGrp="1"/>
          </p:cNvSpPr>
          <p:nvPr>
            <p:ph type="title"/>
          </p:nvPr>
        </p:nvSpPr>
        <p:spPr/>
        <p:txBody>
          <a:bodyPr/>
          <a:lstStyle/>
          <a:p>
            <a:pPr algn="ctr"/>
            <a:r>
              <a:rPr lang="en-US" b="1" dirty="0"/>
              <a:t>Registration in Term of Graduation</a:t>
            </a:r>
          </a:p>
        </p:txBody>
      </p:sp>
      <p:sp>
        <p:nvSpPr>
          <p:cNvPr id="3" name="Content Placeholder 2">
            <a:extLst>
              <a:ext uri="{FF2B5EF4-FFF2-40B4-BE49-F238E27FC236}">
                <a16:creationId xmlns:a16="http://schemas.microsoft.com/office/drawing/2014/main" id="{554F38E7-29C5-1049-9485-C9005EDA8A08}"/>
              </a:ext>
            </a:extLst>
          </p:cNvPr>
          <p:cNvSpPr>
            <a:spLocks noGrp="1"/>
          </p:cNvSpPr>
          <p:nvPr>
            <p:ph idx="1"/>
          </p:nvPr>
        </p:nvSpPr>
        <p:spPr/>
        <p:txBody>
          <a:bodyPr/>
          <a:lstStyle/>
          <a:p>
            <a:r>
              <a:rPr lang="en-US" dirty="0"/>
              <a:t>“Use of University resources” means more than the library or a computer and printer.</a:t>
            </a:r>
          </a:p>
          <a:p>
            <a:r>
              <a:rPr lang="en-US" dirty="0"/>
              <a:t>Once materials are submitted, there is also the time and expertise of the faculty member(s), reviewing outstanding materials, and the administrative support to submit all required materials in the department and possibly college, Graduate School program coordinators review all eligibility criteria, Office of the Registrar staff review and process information for the student to receive the diploma, and for state and federal reporting requirements.</a:t>
            </a:r>
          </a:p>
        </p:txBody>
      </p:sp>
    </p:spTree>
    <p:extLst>
      <p:ext uri="{BB962C8B-B14F-4D97-AF65-F5344CB8AC3E}">
        <p14:creationId xmlns:p14="http://schemas.microsoft.com/office/powerpoint/2010/main" val="412340895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{608416E3-4359-3444-A48A-9F128D2406D6}tf10001057</Template>
  <TotalTime>117</TotalTime>
  <Words>1385</Words>
  <Application>Microsoft Office PowerPoint</Application>
  <PresentationFormat>Widescreen</PresentationFormat>
  <Paragraphs>128</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Trebuchet MS</vt:lpstr>
      <vt:lpstr>Berlin</vt:lpstr>
      <vt:lpstr>Spring 2018 Graduate Director Meeting</vt:lpstr>
      <vt:lpstr>Agenda</vt:lpstr>
      <vt:lpstr>Special Enrollment (aka Z-Status) </vt:lpstr>
      <vt:lpstr>How do we use Z-Status?</vt:lpstr>
      <vt:lpstr>What does “Complete” mean?</vt:lpstr>
      <vt:lpstr>Ensuring the form is complete….  </vt:lpstr>
      <vt:lpstr>Not done yet…..</vt:lpstr>
      <vt:lpstr>What will delay processing the form?</vt:lpstr>
      <vt:lpstr>Registration in Term of Graduation</vt:lpstr>
      <vt:lpstr>Exceptions to Registration to Graduate</vt:lpstr>
      <vt:lpstr>What needs to happen?</vt:lpstr>
      <vt:lpstr>”Early Clearance”</vt:lpstr>
      <vt:lpstr>Application to Graduate</vt:lpstr>
      <vt:lpstr>Commencement / Graduation / Diploma</vt:lpstr>
      <vt:lpstr>Doctoral Hooding</vt:lpstr>
      <vt:lpstr>Bonus Information</vt:lpstr>
      <vt:lpstr>Bonus Information</vt:lpstr>
      <vt:lpstr>Bonus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2018 Graduate Director Meeting</dc:title>
  <dc:creator>Microsoft Office User</dc:creator>
  <cp:lastModifiedBy>CROSS, LIBBY</cp:lastModifiedBy>
  <cp:revision>13</cp:revision>
  <dcterms:created xsi:type="dcterms:W3CDTF">2018-04-10T16:14:17Z</dcterms:created>
  <dcterms:modified xsi:type="dcterms:W3CDTF">2018-04-10T18:41:17Z</dcterms:modified>
</cp:coreProperties>
</file>